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7"/>
  </p:notesMasterIdLst>
  <p:sldIdLst>
    <p:sldId id="271" r:id="rId2"/>
    <p:sldId id="258" r:id="rId3"/>
    <p:sldId id="285" r:id="rId4"/>
    <p:sldId id="320" r:id="rId5"/>
    <p:sldId id="284" r:id="rId6"/>
    <p:sldId id="298" r:id="rId7"/>
    <p:sldId id="280" r:id="rId8"/>
    <p:sldId id="287" r:id="rId9"/>
    <p:sldId id="297" r:id="rId10"/>
    <p:sldId id="288" r:id="rId11"/>
    <p:sldId id="290" r:id="rId12"/>
    <p:sldId id="295" r:id="rId13"/>
    <p:sldId id="294" r:id="rId14"/>
    <p:sldId id="325" r:id="rId15"/>
    <p:sldId id="293" r:id="rId16"/>
    <p:sldId id="324" r:id="rId17"/>
    <p:sldId id="281" r:id="rId18"/>
    <p:sldId id="296" r:id="rId19"/>
    <p:sldId id="300" r:id="rId20"/>
    <p:sldId id="334" r:id="rId21"/>
    <p:sldId id="336" r:id="rId22"/>
    <p:sldId id="282" r:id="rId23"/>
    <p:sldId id="327" r:id="rId24"/>
    <p:sldId id="337" r:id="rId25"/>
    <p:sldId id="328" r:id="rId26"/>
    <p:sldId id="329" r:id="rId27"/>
    <p:sldId id="330" r:id="rId28"/>
    <p:sldId id="331" r:id="rId29"/>
    <p:sldId id="332" r:id="rId30"/>
    <p:sldId id="309" r:id="rId31"/>
    <p:sldId id="308" r:id="rId32"/>
    <p:sldId id="311" r:id="rId33"/>
    <p:sldId id="339" r:id="rId34"/>
    <p:sldId id="340" r:id="rId35"/>
    <p:sldId id="315" r:id="rId36"/>
    <p:sldId id="310" r:id="rId37"/>
    <p:sldId id="321" r:id="rId38"/>
    <p:sldId id="322" r:id="rId39"/>
    <p:sldId id="323" r:id="rId40"/>
    <p:sldId id="351" r:id="rId41"/>
    <p:sldId id="314" r:id="rId42"/>
    <p:sldId id="333" r:id="rId43"/>
    <p:sldId id="345" r:id="rId44"/>
    <p:sldId id="343" r:id="rId45"/>
    <p:sldId id="316" r:id="rId46"/>
    <p:sldId id="317" r:id="rId47"/>
    <p:sldId id="349" r:id="rId48"/>
    <p:sldId id="307" r:id="rId49"/>
    <p:sldId id="346" r:id="rId50"/>
    <p:sldId id="347" r:id="rId51"/>
    <p:sldId id="348" r:id="rId52"/>
    <p:sldId id="318" r:id="rId53"/>
    <p:sldId id="338" r:id="rId54"/>
    <p:sldId id="326" r:id="rId55"/>
    <p:sldId id="319" r:id="rId56"/>
  </p:sldIdLst>
  <p:sldSz cx="9144000" cy="6858000" type="screen4x3"/>
  <p:notesSz cx="6858000" cy="9144000"/>
  <p:embeddedFontLst>
    <p:embeddedFont>
      <p:font typeface="나눔스퀘어" panose="020B0600000101010101" pitchFamily="34" charset="-127"/>
      <p:regular r:id="rId58"/>
      <p:bold r:id="rId59"/>
      <p:italic r:id="rId60"/>
      <p:boldItalic r:id="rId61"/>
    </p:embeddedFont>
    <p:embeddedFont>
      <p:font typeface="나눔스퀘어 Bold" panose="020B0600000101010101" pitchFamily="34" charset="-127"/>
      <p:bold r:id="rId62"/>
    </p:embeddedFont>
    <p:embeddedFont>
      <p:font typeface="맑은 고딕" panose="020B0503020000020004" pitchFamily="34" charset="-127"/>
      <p:regular r:id="rId63"/>
      <p:bold r:id="rId64"/>
    </p:embeddedFont>
    <p:embeddedFont>
      <p:font typeface="Motif" pitchFamily="2" charset="-127"/>
      <p:regular r:id="rId65"/>
      <p:bold r:id="rId66"/>
    </p:embeddedFont>
    <p:embeddedFont>
      <p:font typeface="NanumSquareOTF Bold" panose="020B0600000101010101" pitchFamily="34" charset="-127"/>
      <p:bold r:id="rId6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FAD"/>
    <a:srgbClr val="F5F5F5"/>
    <a:srgbClr val="FFEEAC"/>
    <a:srgbClr val="F76265"/>
    <a:srgbClr val="191919"/>
    <a:srgbClr val="F87477"/>
    <a:srgbClr val="582A72"/>
    <a:srgbClr val="003586"/>
    <a:srgbClr val="A6155F"/>
    <a:srgbClr val="562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477" autoAdjust="0"/>
    <p:restoredTop sz="88122" autoAdjust="0"/>
  </p:normalViewPr>
  <p:slideViewPr>
    <p:cSldViewPr snapToGrid="0">
      <p:cViewPr varScale="1">
        <p:scale>
          <a:sx n="110" d="100"/>
          <a:sy n="110" d="100"/>
        </p:scale>
        <p:origin x="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83198-4C49-6B47-97F1-B0A478B972C6}" type="datetimeFigureOut">
              <a:rPr kumimoji="1" lang="ko-KR" altLang="en-US" smtClean="0"/>
              <a:t>2024. 11. 20.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94F14-9959-A747-907F-387EA2A41B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670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안녕하세요</a:t>
            </a:r>
            <a:r>
              <a:rPr kumimoji="1"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</a:t>
            </a:r>
            <a:r>
              <a:rPr kumimoji="1"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젤리딥</a:t>
            </a:r>
            <a:r>
              <a: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조의 발표를 맡은 김승기입니다</a:t>
            </a:r>
            <a:r>
              <a:rPr kumimoji="1"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저희 조는 </a:t>
            </a:r>
            <a:r>
              <a:rPr kumimoji="1"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강윤제</a:t>
            </a:r>
            <a:r>
              <a:rPr kumimoji="1"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김승기</a:t>
            </a:r>
            <a:r>
              <a:rPr kumimoji="1"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김우찬</a:t>
            </a:r>
            <a:r>
              <a:rPr kumimoji="1"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민혁 </a:t>
            </a:r>
            <a:r>
              <a:rPr kumimoji="1"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명으로 구성된 조입니다</a:t>
            </a:r>
            <a:r>
              <a:rPr kumimoji="1"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젤리딥은</a:t>
            </a:r>
            <a:r>
              <a: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젤리피쉬의</a:t>
            </a:r>
            <a:r>
              <a: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젤리와 </a:t>
            </a:r>
            <a:r>
              <a:rPr kumimoji="1"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딥러닝의</a:t>
            </a:r>
            <a:r>
              <a: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딥을 합쳐서 만든 조 이름이고</a:t>
            </a:r>
            <a:r>
              <a:rPr kumimoji="1"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그 이름에 맞게 </a:t>
            </a:r>
            <a:r>
              <a:rPr kumimoji="1"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PPT </a:t>
            </a:r>
            <a:r>
              <a: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 화면을 젤리에 </a:t>
            </a:r>
            <a:r>
              <a:rPr kumimoji="1"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빠져있는</a:t>
            </a:r>
            <a:r>
              <a: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네 남자를 </a:t>
            </a:r>
            <a:r>
              <a:rPr kumimoji="1"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GPT</a:t>
            </a:r>
            <a:r>
              <a: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그려 보았습니다</a:t>
            </a:r>
            <a:r>
              <a:rPr kumimoji="1"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저희 조 발표를 시작하겠습니다</a:t>
            </a:r>
            <a:r>
              <a:rPr kumimoji="1"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kumimoji="1"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8504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 파일의 </a:t>
            </a:r>
            <a:r>
              <a:rPr kumimoji="1" lang="en-US" altLang="ko-KR" dirty="0"/>
              <a:t>train test </a:t>
            </a:r>
            <a:r>
              <a:rPr kumimoji="1" lang="ko-KR" altLang="en-US" dirty="0"/>
              <a:t>셋에서 중복된 값이 발견됩니다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추정컨대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앞 슬라이드에서 보았던 중복된 데이터가 </a:t>
            </a:r>
            <a:r>
              <a:rPr kumimoji="1" lang="en-US" altLang="ko-KR" dirty="0"/>
              <a:t>train,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</a:t>
            </a:r>
            <a:r>
              <a:rPr kumimoji="1" lang="ko-KR" altLang="en-US" dirty="0"/>
              <a:t> </a:t>
            </a:r>
            <a:r>
              <a:rPr kumimoji="1" lang="en-US" altLang="ko-KR" dirty="0"/>
              <a:t>set</a:t>
            </a:r>
            <a:r>
              <a:rPr kumimoji="1" lang="ko-KR" altLang="en-US" dirty="0"/>
              <a:t>에 각각 분리되면서 같은 데이터가 이렇게 처리가 된 것으로 고려할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동일한 </a:t>
            </a:r>
            <a:r>
              <a:rPr kumimoji="1" lang="en-US" altLang="ko-KR" dirty="0"/>
              <a:t>train,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</a:t>
            </a:r>
            <a:r>
              <a:rPr kumimoji="1" lang="ko-KR" altLang="en-US" dirty="0"/>
              <a:t> 데이터로 진행하게 되면 성능에 대한 신뢰도를 잃게 된다고 판단하였습니다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더군다나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데이터셋은 이미지도 많지 않기 때문에 더 중요한 요소로 고려됩니다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4118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Blue Jellyfish</a:t>
            </a:r>
            <a:r>
              <a:rPr kumimoji="1" lang="ko-KR" altLang="en-US" dirty="0"/>
              <a:t> 폴더 안에서 </a:t>
            </a:r>
            <a:r>
              <a:rPr kumimoji="1" lang="en-US" altLang="ko-KR" dirty="0"/>
              <a:t>moon jellyfish</a:t>
            </a:r>
            <a:r>
              <a:rPr kumimoji="1" lang="ko-KR" altLang="en-US" dirty="0"/>
              <a:t>의 특징인 말발굽형태가 있는 해파리가 많이 확인됩니다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아마 </a:t>
            </a:r>
            <a:r>
              <a:rPr kumimoji="1" lang="en-US" altLang="ko-KR" dirty="0"/>
              <a:t>blue</a:t>
            </a:r>
            <a:r>
              <a:rPr kumimoji="1" lang="ko-KR" altLang="en-US" dirty="0"/>
              <a:t>색상인 경우 다 </a:t>
            </a:r>
            <a:r>
              <a:rPr kumimoji="1" lang="en-US" altLang="ko-KR" dirty="0"/>
              <a:t>blue</a:t>
            </a:r>
            <a:r>
              <a:rPr kumimoji="1" lang="ko-KR" altLang="en-US" dirty="0"/>
              <a:t>로 분류를 한 것 같은데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오분류된</a:t>
            </a:r>
            <a:r>
              <a:rPr kumimoji="1" lang="ko-KR" altLang="en-US" dirty="0"/>
              <a:t> 데이터로 확인됩니다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이런 </a:t>
            </a:r>
            <a:r>
              <a:rPr kumimoji="1" lang="ko-KR" altLang="en-US" dirty="0" err="1"/>
              <a:t>오분류</a:t>
            </a:r>
            <a:r>
              <a:rPr kumimoji="1" lang="ko-KR" altLang="en-US" dirty="0"/>
              <a:t> 데이터의 경우 모델 학습에 직접적인 악영향을 줄 것으로 고려됩니다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3442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해파리 사진을 보던 중 워터마크가 처리된 형태의 이미지가 많았습니다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전체적으로 해파리를 가릴 정도의 워터마크가 있기도 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아래에 저작권을 표시하는 </a:t>
            </a:r>
            <a:r>
              <a:rPr kumimoji="1" lang="ko-KR" altLang="en-US" dirty="0" err="1"/>
              <a:t>상표같은</a:t>
            </a:r>
            <a:r>
              <a:rPr kumimoji="1" lang="ko-KR" altLang="en-US" dirty="0"/>
              <a:t> 글자만 적용된 형태 등 다양한 형태의 워터마크가 있었습니다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워터마크의 글자가 성능을 저하시킬 수도 있을 것 같다는 의견이 있었고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전체를 가리는 워터마크 역시 해파리 모습을 학습시키는 데에 방해가 될 것 같다는 의견이 있었습니다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7894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스쿠버다이버가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겹쳐있는</a:t>
            </a:r>
            <a:r>
              <a:rPr kumimoji="1" lang="ko-KR" altLang="en-US" dirty="0"/>
              <a:t> 사진들이 많았습니다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특히 </a:t>
            </a:r>
            <a:r>
              <a:rPr kumimoji="1" lang="en-US" altLang="ko-KR" dirty="0"/>
              <a:t>Lions</a:t>
            </a:r>
            <a:r>
              <a:rPr kumimoji="1" lang="ko-KR" altLang="en-US" dirty="0"/>
              <a:t> 해파리에서 </a:t>
            </a:r>
            <a:r>
              <a:rPr kumimoji="1" lang="ko-KR" altLang="en-US" dirty="0" err="1"/>
              <a:t>스쿠버다이버가</a:t>
            </a:r>
            <a:r>
              <a:rPr kumimoji="1" lang="ko-KR" altLang="en-US" dirty="0"/>
              <a:t> 같이 확인된 이미지가 많았습니다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혹시 이렇게 한쪽 파일에만 </a:t>
            </a:r>
            <a:r>
              <a:rPr kumimoji="1" lang="ko-KR" altLang="en-US" dirty="0" err="1"/>
              <a:t>스쿠버다이버</a:t>
            </a:r>
            <a:r>
              <a:rPr kumimoji="1" lang="ko-KR" altLang="en-US" dirty="0"/>
              <a:t> 사진이 많다면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스쿠버다이버</a:t>
            </a:r>
            <a:r>
              <a:rPr kumimoji="1" lang="ko-KR" altLang="en-US" dirty="0"/>
              <a:t> 모습이 결정적인 힌트로 작용하지 않을까 하는 의견이 있었습니다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789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해파리 위에 겹치는 다양한 형태의 방해물들이 확인됩니다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가장 많은 것은 </a:t>
            </a:r>
            <a:r>
              <a:rPr kumimoji="1" lang="ko-KR" altLang="en-US" dirty="0" err="1"/>
              <a:t>워터마크이고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공생하는 것으로 추정되는 물고기 역시 해파리 위에 겹쳐서 사진에서 확인됩니다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이러한 방해물은 해파리의 학습을 떨어트리지 않을까 하는 의견이 있었습니다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1466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이유를 알 수 없는 이상한 데이터도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데이터는 상황에 맞게 처리하는 게 맞다는 의견으로 결정하였습니다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이렇게 저희는 데이터를 전체적으로 살펴보았고 세가지 가설을 세워봤습니다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040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첫째 워터마크가 모델 학습을 방해할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둘째 여러 마리의 해파리가 있는 사진은 모델 학습을 방해할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셋째 해파리 위에 다른 방해물이 있을 경우 모델 학습을 방해할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 세가지 요인이 학습을 방해할 것이라고 가설을 세워봤습니다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5011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7F223-2D10-1801-7FCA-5D0A52E00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D33014-A04D-0865-9969-7DF5573999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BABC83-9E50-8F9D-68E2-41971294B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이렇게 데이터가 어떤 문제인지 살펴보았습니다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다음으로 문제점을 확인한 것들을 바탕으로 데이터 전처리를 진행하였습니다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C39BB2-607A-7EBD-DA20-5D2E18B375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4102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EDA </a:t>
            </a:r>
            <a:r>
              <a:rPr lang="ko-KR" altLang="en-US" dirty="0"/>
              <a:t>작업에서 봤던 중복데이터나 미리 증강된 데이터 같은 경우 </a:t>
            </a:r>
            <a:r>
              <a:rPr lang="ko-KR" altLang="en-US" dirty="0" err="1"/>
              <a:t>과적합</a:t>
            </a:r>
            <a:r>
              <a:rPr lang="ko-KR" altLang="en-US" dirty="0"/>
              <a:t> 문제에 치명적일 것이라 판단하여 </a:t>
            </a:r>
            <a:r>
              <a:rPr lang="ko-KR" altLang="en-US" dirty="0" err="1"/>
              <a:t>제거하였구요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오분류</a:t>
            </a:r>
            <a:r>
              <a:rPr lang="ko-KR" altLang="en-US" dirty="0"/>
              <a:t> 데이터는 클래스에 맞게 다시 </a:t>
            </a:r>
            <a:r>
              <a:rPr lang="ko-KR" altLang="en-US" dirty="0" err="1"/>
              <a:t>재분류</a:t>
            </a:r>
            <a:r>
              <a:rPr lang="ko-KR" altLang="en-US" dirty="0"/>
              <a:t> 해줬습니다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4414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수작업으로 할 수 있는 작업은 다 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외에 이미지크기 통일</a:t>
            </a:r>
            <a:r>
              <a:rPr lang="en-US" altLang="ko-KR" dirty="0"/>
              <a:t>, </a:t>
            </a:r>
            <a:r>
              <a:rPr lang="ko-KR" altLang="en-US" dirty="0"/>
              <a:t>증강과 같은 작업은</a:t>
            </a:r>
            <a:endParaRPr lang="en-US" altLang="ko-KR" dirty="0"/>
          </a:p>
          <a:p>
            <a:r>
              <a:rPr lang="ko-KR" altLang="en-US" dirty="0"/>
              <a:t>파이썬 파일을 생성하여 실행하면 자동으로 수행할 수 있도록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2940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발표할 내용은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설명드려야할</a:t>
            </a:r>
            <a:r>
              <a:rPr kumimoji="1" lang="ko-KR" altLang="en-US" dirty="0"/>
              <a:t> 부분이 많으므로 빨리빨리 지나가겠습니다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8424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파이썬 스크립트입니다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요약하자면 </a:t>
            </a:r>
            <a:r>
              <a:rPr lang="en-US" altLang="ko-KR" dirty="0" err="1"/>
              <a:t>rgb</a:t>
            </a:r>
            <a:r>
              <a:rPr lang="ko-KR" altLang="en-US" dirty="0"/>
              <a:t>형식으로 변환하고</a:t>
            </a:r>
            <a:r>
              <a:rPr lang="en-US" altLang="ko-KR" dirty="0"/>
              <a:t> </a:t>
            </a:r>
            <a:r>
              <a:rPr lang="ko-KR" altLang="en-US" dirty="0"/>
              <a:t>이미지 파일 확장자명 </a:t>
            </a:r>
            <a:r>
              <a:rPr lang="en-US" altLang="ko-KR" dirty="0"/>
              <a:t>.jpg </a:t>
            </a:r>
            <a:r>
              <a:rPr lang="ko-KR" altLang="en-US" dirty="0"/>
              <a:t>통일하였으며</a:t>
            </a:r>
            <a:r>
              <a:rPr lang="en-US" altLang="ko-KR" dirty="0"/>
              <a:t>,</a:t>
            </a:r>
            <a:r>
              <a:rPr lang="ko-KR" altLang="en-US" dirty="0"/>
              <a:t> 이미지 크기 재조정하는 코드를 넣어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7431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 파이썬 스크립트입니다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데이터 증강을 본격적으로 하기 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사진 이동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크롭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회전 등 다양한 이미지 증강 함수를 적용하였습니다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각각의 데이터셋이 </a:t>
            </a:r>
            <a:r>
              <a:rPr kumimoji="1" lang="en-US" altLang="ko-KR" dirty="0"/>
              <a:t>250</a:t>
            </a:r>
            <a:r>
              <a:rPr kumimoji="1" lang="ko-KR" altLang="en-US" dirty="0"/>
              <a:t>개가 되도록 맞춰서 증강 작업을 실시하였습니다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1055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FB96D-8F6F-8EB1-D166-765BF21FE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4B0359-1DD2-E2F4-75AD-1C7DC7DCC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93B76E-033F-9118-2D9A-A0E435215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 분석입니다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5994E4-7E92-CFA4-BC77-0573CC1D3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8319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데이터를 정제하기 전 최대한 많은 기초 모델들에 학습을 시켜보고자 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</a:t>
            </a:r>
            <a:endParaRPr kumimoji="1" lang="en-US" altLang="ko-KR" dirty="0"/>
          </a:p>
          <a:p>
            <a:r>
              <a:rPr kumimoji="1" lang="ko-KR" altLang="en-US" dirty="0"/>
              <a:t>처음 적용한 </a:t>
            </a:r>
            <a:r>
              <a:rPr kumimoji="1" lang="en-US" altLang="ko-KR" dirty="0"/>
              <a:t>resnet18</a:t>
            </a:r>
            <a:r>
              <a:rPr kumimoji="1" lang="ko-KR" altLang="en-US" dirty="0"/>
              <a:t>에서 </a:t>
            </a:r>
            <a:r>
              <a:rPr kumimoji="1" lang="en-US" altLang="ko-KR" dirty="0" err="1"/>
              <a:t>val</a:t>
            </a:r>
            <a:r>
              <a:rPr kumimoji="1" lang="en-US" altLang="ko-KR" dirty="0"/>
              <a:t> acc 0.07, test acc 0.000</a:t>
            </a:r>
            <a:r>
              <a:rPr kumimoji="1" lang="ko-KR" altLang="en-US" dirty="0"/>
              <a:t>의 충격적인 숫자를 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먼저 정제한 후 다시 확인하기로 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0775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르넷</a:t>
            </a:r>
            <a:r>
              <a:rPr kumimoji="1" lang="ko-KR" altLang="en-US" dirty="0"/>
              <a:t> 모델도 적용하였으나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과대적합만 강하게 된 것을 확인하였습니다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8051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슬라이드부터는 위의 파이썬 스크립트를 활용한 데이터셋으로 데이터를 분석하였습니다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EfficientNetB3</a:t>
            </a:r>
            <a:r>
              <a:rPr kumimoji="1" lang="ko-KR" altLang="en-US" dirty="0"/>
              <a:t>는 저희가 적용하였을 때 학습이 잘 되지 않았습니다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6429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MobileNet</a:t>
            </a:r>
            <a:r>
              <a:rPr kumimoji="1" lang="ko-KR" altLang="en-US" dirty="0"/>
              <a:t>은 실제 </a:t>
            </a:r>
            <a:r>
              <a:rPr kumimoji="1" lang="ko-KR" altLang="en-US" dirty="0" err="1"/>
              <a:t>케글에서</a:t>
            </a:r>
            <a:r>
              <a:rPr kumimoji="1" lang="ko-KR" altLang="en-US" dirty="0"/>
              <a:t> 학습 성능을 </a:t>
            </a:r>
            <a:r>
              <a:rPr kumimoji="1" lang="en-US" altLang="ko-KR" dirty="0"/>
              <a:t>72%</a:t>
            </a:r>
            <a:r>
              <a:rPr kumimoji="1" lang="ko-KR" altLang="en-US" dirty="0"/>
              <a:t>까지 높인 모델입니다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저희도 최대한 높여보고자 하였으나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최대가 </a:t>
            </a:r>
            <a:r>
              <a:rPr kumimoji="1" lang="en-US" altLang="ko-KR" dirty="0"/>
              <a:t>66%</a:t>
            </a:r>
            <a:r>
              <a:rPr kumimoji="1" lang="ko-KR" altLang="en-US" dirty="0"/>
              <a:t>정도로 확인됩니다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75372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en-US" altLang="ko-KR" dirty="0"/>
              <a:t>ResNet18 </a:t>
            </a:r>
            <a:r>
              <a:rPr kumimoji="1" lang="ko-KR" altLang="en-US" dirty="0"/>
              <a:t>모델을 사용하였습니다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데이터 정제 전에는 </a:t>
            </a:r>
            <a:r>
              <a:rPr kumimoji="1" lang="en-US" altLang="ko-KR" dirty="0"/>
              <a:t>0%</a:t>
            </a:r>
            <a:r>
              <a:rPr kumimoji="1" lang="ko-KR" altLang="en-US" dirty="0"/>
              <a:t>이었던 것이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정제 후 </a:t>
            </a:r>
            <a:r>
              <a:rPr kumimoji="1" lang="en-US" altLang="ko-KR" dirty="0"/>
              <a:t>91%</a:t>
            </a:r>
            <a:r>
              <a:rPr kumimoji="1" lang="ko-KR" altLang="en-US" dirty="0"/>
              <a:t>까지 상승하였습니다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3083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ResNet50 </a:t>
            </a:r>
            <a:r>
              <a:rPr kumimoji="1" lang="ko-KR" altLang="en-US" dirty="0"/>
              <a:t>역시 좋은 성능을 보였습니다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88%</a:t>
            </a:r>
            <a:r>
              <a:rPr kumimoji="1" lang="ko-KR" altLang="en-US" dirty="0"/>
              <a:t> 정도의 성능을 보여줍니다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9871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 우리를 </a:t>
            </a:r>
            <a:r>
              <a:rPr kumimoji="1" lang="ko-KR" altLang="en-US" dirty="0" err="1"/>
              <a:t>멘붕에</a:t>
            </a:r>
            <a:r>
              <a:rPr kumimoji="1" lang="ko-KR" altLang="en-US" dirty="0"/>
              <a:t> 빠트렸던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트랜스포머를 적용하여 학습을 진행하였습니다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그래프상 학습이 더 </a:t>
            </a:r>
            <a:r>
              <a:rPr kumimoji="1" lang="ko-KR" altLang="en-US" dirty="0" err="1"/>
              <a:t>필요해보이긴</a:t>
            </a:r>
            <a:r>
              <a:rPr kumimoji="1" lang="ko-KR" altLang="en-US" dirty="0"/>
              <a:t> 하나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기준으로 성능이 약 </a:t>
            </a:r>
            <a:r>
              <a:rPr kumimoji="1" lang="en-US" altLang="ko-KR" dirty="0"/>
              <a:t>53%</a:t>
            </a:r>
            <a:r>
              <a:rPr kumimoji="1" lang="ko-KR" altLang="en-US" dirty="0"/>
              <a:t>정도로 확인됩니다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5954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78EA3-1202-DF9B-02A2-C78CCA70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ED94B2-CAF7-1C28-49A4-F882DAD9C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FA99FD-25FF-54F5-1613-BDC32C339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인트로덕션입니다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5C9654-93C1-C7B8-A20B-7C37F89E2C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8512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동일한 조건에서 저희 </a:t>
            </a:r>
            <a:r>
              <a:rPr kumimoji="1" lang="ko-KR" altLang="en-US" dirty="0" err="1"/>
              <a:t>젤리딥은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 ResNet18</a:t>
            </a:r>
            <a:r>
              <a:rPr kumimoji="1" lang="ko-KR" altLang="en-US" dirty="0"/>
              <a:t>이 가장 우리에게 적합한 모델이라고 판단하였습니다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9424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089A6-78E9-AAAD-3580-7905AB271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47E6BD-F405-F6C9-2DE0-48A943CDE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4EA292-3A4E-FE72-7694-9B893EB61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이 </a:t>
            </a:r>
            <a:r>
              <a:rPr kumimoji="1" lang="en-US" altLang="ko-KR" dirty="0"/>
              <a:t>ResNet18</a:t>
            </a:r>
            <a:r>
              <a:rPr kumimoji="1" lang="ko-KR" altLang="en-US" dirty="0"/>
              <a:t>을 기반으로 가설을 설정한 것에 대한 검증을 시도하겠습니다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3C4DA5-F098-3AB4-12CB-C8F963EFA3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86615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가설 검증을 위해 저희는 데이터 셋에 있는 워터마크 이미지를 수작업으로 제거하였습니다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다행히 데이터 셋이 많지 않아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가능했었던</a:t>
            </a:r>
            <a:r>
              <a:rPr kumimoji="1" lang="ko-KR" altLang="en-US" dirty="0"/>
              <a:t> 부분입니다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동일한 증강 작업을 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 set </a:t>
            </a:r>
            <a:r>
              <a:rPr kumimoji="1" lang="ko-KR" altLang="en-US" dirty="0"/>
              <a:t>크기를 각각 </a:t>
            </a:r>
            <a:r>
              <a:rPr kumimoji="1" lang="en-US" altLang="ko-KR" dirty="0"/>
              <a:t>250</a:t>
            </a:r>
            <a:r>
              <a:rPr kumimoji="1" lang="ko-KR" altLang="en-US" dirty="0"/>
              <a:t>개로 통일하고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동일한 </a:t>
            </a:r>
            <a:r>
              <a:rPr kumimoji="1" lang="en-US" altLang="ko-KR" dirty="0"/>
              <a:t>ResNet18 </a:t>
            </a:r>
            <a:r>
              <a:rPr kumimoji="1" lang="ko-KR" altLang="en-US" dirty="0"/>
              <a:t>모델로 학습을 하여 비교하였습니다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클릭</a:t>
            </a:r>
            <a:endParaRPr kumimoji="1" lang="en-US" altLang="ko-KR" dirty="0"/>
          </a:p>
          <a:p>
            <a:r>
              <a:rPr kumimoji="1" lang="ko-KR" altLang="en-US" dirty="0"/>
              <a:t>기존 데이터에 비해 워터마크를 제거한 데이터가 학습이 더 잘 되었음을 확인하였습니다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워터마크가 학습에 방해될 수 있다는 근거가 될 </a:t>
            </a:r>
            <a:r>
              <a:rPr kumimoji="1" lang="ko-KR" altLang="en-US" dirty="0" err="1"/>
              <a:t>수있다고</a:t>
            </a:r>
            <a:r>
              <a:rPr kumimoji="1" lang="ko-KR" altLang="en-US" dirty="0"/>
              <a:t> 판단합니다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07137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가설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동일한 검증을 위해 </a:t>
            </a:r>
            <a:r>
              <a:rPr kumimoji="1" lang="ko-KR" altLang="en-US" dirty="0" err="1"/>
              <a:t>여러마리가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모여잇는</a:t>
            </a:r>
            <a:r>
              <a:rPr kumimoji="1" lang="ko-KR" altLang="en-US" dirty="0"/>
              <a:t> 해파리 사진을 수작업으로 다 삭제한 후 동일한 과정을 거쳤습니다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역시 기존 데이터에 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제거한 데이터에서 학습이 더 잘 진행되었습니다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0420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가설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해파리 위에서 사진에 겹쳐서 분석을 방해할만한 사진들을 제거하고 학습을 진행합니다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 데이터에 비해 학습이 더 잘 되었습니다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3948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따라서 저희는 가설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2,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 모두 데이터를 정제한 결과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기존 데이터에 비해 학습 성능이 향상되었음을 확인할 수 있었습니다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3792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AF0DB-20E4-1DE6-D915-942310F32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DBEC13-584E-2E18-A497-F4CB6EB18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6E7B33-A052-4547-B170-3F2D25C4F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앱 개발입니다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 민혁 </a:t>
            </a:r>
            <a:r>
              <a:rPr kumimoji="1" lang="ko-KR" altLang="en-US" dirty="0" err="1"/>
              <a:t>그루님께서</a:t>
            </a:r>
            <a:r>
              <a:rPr kumimoji="1" lang="ko-KR" altLang="en-US" dirty="0"/>
              <a:t> 이렇게 만든 데이터셋을 바탕으로 </a:t>
            </a:r>
            <a:r>
              <a:rPr kumimoji="1" lang="ko-KR" altLang="en-US" dirty="0" err="1"/>
              <a:t>플러터</a:t>
            </a:r>
            <a:r>
              <a:rPr kumimoji="1" lang="ko-KR" altLang="en-US" dirty="0"/>
              <a:t> 앱을 개발해보고자 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0FA17F-CC53-192A-7D18-EA61FA7DB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25095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앱은 민혁 </a:t>
            </a:r>
            <a:r>
              <a:rPr kumimoji="1" lang="ko-KR" altLang="en-US" dirty="0" err="1"/>
              <a:t>그루님께서</a:t>
            </a:r>
            <a:r>
              <a:rPr kumimoji="1" lang="ko-KR" altLang="en-US" dirty="0"/>
              <a:t> 전담하여 </a:t>
            </a:r>
            <a:r>
              <a:rPr kumimoji="1" lang="ko-KR" altLang="en-US" dirty="0" err="1"/>
              <a:t>플러터로</a:t>
            </a:r>
            <a:r>
              <a:rPr kumimoji="1" lang="ko-KR" altLang="en-US" dirty="0"/>
              <a:t> 개발을 </a:t>
            </a:r>
            <a:r>
              <a:rPr kumimoji="1" lang="ko-KR" altLang="en-US" dirty="0" err="1"/>
              <a:t>해주셨습니다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Ngrok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github</a:t>
            </a:r>
            <a:r>
              <a:rPr kumimoji="1" lang="ko-KR" altLang="en-US" dirty="0"/>
              <a:t>을 활용하여 수업시간에 활용한 앱을 적용하였는데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앱에는 현재 문제가 없으나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저희가 사용한 모델을 추출하고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앱에 적용하는 과정에서 성능이 부적절하게 확인되어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 시연으로 이어지지는 못했습니다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이를 수정하여 모델 성능을 높일 수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 해파리 분류에 사용할 수 있을 것으로 기대합니다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341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107EB-8557-3591-C75B-3CE2CB549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5EFCFA-EB80-E455-396E-006637F9C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C1FDC5-20A6-7E31-DA6F-F2F43C027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결과입니다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5E3D9D-2F24-1FB2-0D8B-9F98F76BE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85313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동일한 </a:t>
            </a:r>
            <a:r>
              <a:rPr kumimoji="1" lang="en-US" altLang="ko-KR" dirty="0"/>
              <a:t>ResNet18</a:t>
            </a:r>
            <a:r>
              <a:rPr kumimoji="1" lang="ko-KR" altLang="en-US" dirty="0"/>
              <a:t> 모델을 데이터 정제와 </a:t>
            </a:r>
            <a:r>
              <a:rPr kumimoji="1" lang="en-US" altLang="ko-KR" dirty="0"/>
              <a:t>fine-tuning(</a:t>
            </a:r>
            <a:r>
              <a:rPr kumimoji="1" lang="ko-KR" altLang="en-US" dirty="0"/>
              <a:t>사실 안함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통해 </a:t>
            </a:r>
            <a:r>
              <a:rPr kumimoji="1" lang="en-US" altLang="ko-KR" dirty="0"/>
              <a:t>0%</a:t>
            </a:r>
            <a:r>
              <a:rPr kumimoji="1" lang="ko-KR" altLang="en-US" dirty="0"/>
              <a:t>의 성능에서 </a:t>
            </a:r>
            <a:r>
              <a:rPr kumimoji="1" lang="en-US" altLang="ko-KR" dirty="0"/>
              <a:t>91%</a:t>
            </a:r>
            <a:r>
              <a:rPr kumimoji="1" lang="ko-KR" altLang="en-US" dirty="0"/>
              <a:t>까지 비약적인 성능 향상을 </a:t>
            </a:r>
            <a:r>
              <a:rPr kumimoji="1" lang="ko-KR" altLang="en-US" dirty="0" err="1"/>
              <a:t>이루어냈습니다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8096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사용한 데이터셋은 </a:t>
            </a:r>
            <a:r>
              <a:rPr kumimoji="1" lang="ko-KR" altLang="en-US" dirty="0" err="1"/>
              <a:t>케글의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젤리피쉬</a:t>
            </a:r>
            <a:r>
              <a:rPr kumimoji="1" lang="ko-KR" altLang="en-US" dirty="0"/>
              <a:t> 이미지 </a:t>
            </a:r>
            <a:r>
              <a:rPr kumimoji="1" lang="ko-KR" altLang="en-US" dirty="0" err="1"/>
              <a:t>데이터셋입니다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0237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43CD6-C318-AFC0-4F0A-C13A95C1D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F09FA8-B2B5-93F2-EBA0-AFD2505FB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8E3659-DBA5-C0DA-3D95-F44A88D2F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첫째 워터마크가 모델 학습을 방해할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둘째 여러 마리의 해파리가 있는 사진은 모델 학습을 방해할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셋째 해파리 위에 다른 방해물이 있을 경우 모델 학습을 방해할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 세가지 가설 모두 성립할 수 있다는 근거를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FCB040-AD64-8692-C0FE-394C2C9783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71850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EC80A-7F63-8EB7-EF2B-05CA995E1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814784-705B-8308-9B7B-62FC97649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00160D-7A1F-1237-FAC5-A5EC2627B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디스커션입니다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ADF7A6-C1F9-9B27-9FA8-2FC7B0156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02354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막연하게 저희 조원들은 최신 모델이 가장 성능이 좋지 않을까 하는 생각을 갖고 있었는데요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초기 모델을 바탕으로 </a:t>
            </a:r>
            <a:r>
              <a:rPr kumimoji="1" lang="ko-KR" altLang="en-US" dirty="0" err="1"/>
              <a:t>학습하였을때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2019</a:t>
            </a:r>
            <a:r>
              <a:rPr kumimoji="1" lang="ko-KR" altLang="en-US" dirty="0"/>
              <a:t>년에 발표된 </a:t>
            </a:r>
            <a:r>
              <a:rPr kumimoji="1" lang="en-US" altLang="ko-KR" dirty="0"/>
              <a:t>EfficientNetB3</a:t>
            </a:r>
            <a:r>
              <a:rPr kumimoji="1" lang="ko-KR" altLang="en-US" dirty="0"/>
              <a:t> 보다 </a:t>
            </a:r>
            <a:r>
              <a:rPr kumimoji="1" lang="en-US" altLang="ko-KR" dirty="0"/>
              <a:t>2015</a:t>
            </a:r>
            <a:r>
              <a:rPr kumimoji="1" lang="ko-KR" altLang="en-US" dirty="0"/>
              <a:t>년에 발표된 </a:t>
            </a:r>
            <a:r>
              <a:rPr kumimoji="1" lang="en-US" altLang="ko-KR" dirty="0" err="1"/>
              <a:t>ResNet</a:t>
            </a:r>
            <a:r>
              <a:rPr kumimoji="1" lang="ko-KR" altLang="en-US" dirty="0"/>
              <a:t> 모델이 더 성능이 좋았습니다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물론 </a:t>
            </a:r>
            <a:r>
              <a:rPr kumimoji="1" lang="en-US" altLang="ko-KR" dirty="0"/>
              <a:t>fine-tuning</a:t>
            </a:r>
            <a:r>
              <a:rPr kumimoji="1" lang="ko-KR" altLang="en-US" dirty="0"/>
              <a:t>과 여러 방법을 통해 성능을 높여볼 수는 있겠지만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반드시 최근 모델이 모든 데이터셋에 적합하지는 않을 수 있다는 의견이 모였습니다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19796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저희가 만든 데이터셋으로 진행한 것과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조에서 제공해주신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장의 데이터 셋을 바탕으로 학습을 진행한 결과가 차이가 뚜렷합니다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무엇보다 </a:t>
            </a:r>
            <a:r>
              <a:rPr kumimoji="1" lang="en-US" altLang="ko-KR" dirty="0" err="1"/>
              <a:t>val</a:t>
            </a:r>
            <a:r>
              <a:rPr kumimoji="1" lang="en-US" altLang="ko-KR" dirty="0"/>
              <a:t> acc. Loss </a:t>
            </a:r>
            <a:r>
              <a:rPr kumimoji="1" lang="ko-KR" altLang="en-US" dirty="0"/>
              <a:t>발생의 차이가 뚜렷한데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조의 데이터가 훨씬 많기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과대적합이나 이런 문제에서 조금 더 자유롭지 않을까 하는 생각이 듭니다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역시 딥러닝 학습을 위해서는 많은 데이터가 필요하다는 것을 다시한번 </a:t>
            </a:r>
            <a:r>
              <a:rPr kumimoji="1" lang="ko-KR" altLang="en-US" dirty="0" err="1"/>
              <a:t>깨달았습니다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77089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모델별</a:t>
            </a:r>
            <a:r>
              <a:rPr kumimoji="1" lang="ko-KR" altLang="en-US" dirty="0"/>
              <a:t> 비교를 위해  </a:t>
            </a:r>
            <a:r>
              <a:rPr kumimoji="1" lang="en-US" altLang="ko-KR" dirty="0"/>
              <a:t>GPT</a:t>
            </a:r>
            <a:r>
              <a:rPr kumimoji="1" lang="ko-KR" altLang="en-US" dirty="0"/>
              <a:t>의 도움을 받아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우리가 사용했던 모델들을 비교하는 표를 간단하게 제작해보았습니다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25154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성능이 </a:t>
            </a:r>
            <a:r>
              <a:rPr kumimoji="1" lang="ko-KR" altLang="en-US" dirty="0" err="1"/>
              <a:t>높은게</a:t>
            </a:r>
            <a:r>
              <a:rPr kumimoji="1" lang="ko-KR" altLang="en-US" dirty="0"/>
              <a:t> 무조건 </a:t>
            </a:r>
            <a:r>
              <a:rPr kumimoji="1" lang="ko-KR" altLang="en-US" dirty="0" err="1"/>
              <a:t>좋은것인가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라는 의견이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저희가 성능을 최고로 높여볼 수는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그렇게 하기 위해 노이즈가 있는 데이터를 의도적으로 다 </a:t>
            </a:r>
            <a:r>
              <a:rPr kumimoji="1" lang="ko-KR" altLang="en-US" dirty="0" err="1"/>
              <a:t>삭제하게된다면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 우리가 적용할 새로운 데이터 역시 노이즈가 있다면 결과가 엉망으로 나올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실제 앱 개발을 하게 된다면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정확도와 범용성 사이에서의 </a:t>
            </a:r>
            <a:r>
              <a:rPr kumimoji="1" lang="ko-KR" altLang="en-US" dirty="0" err="1"/>
              <a:t>어느정도의</a:t>
            </a:r>
            <a:r>
              <a:rPr kumimoji="1" lang="ko-KR" altLang="en-US" dirty="0"/>
              <a:t> 타협점을 만들어야 한다는 고민을 하게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데이터를 학습시킬 때 의도적으로 노이즈를 심어서 학습시키는 것이 필요할 수 있다는 것을 </a:t>
            </a:r>
            <a:r>
              <a:rPr kumimoji="1" lang="ko-KR" altLang="en-US" dirty="0" err="1"/>
              <a:t>깨달았다는</a:t>
            </a:r>
            <a:r>
              <a:rPr kumimoji="1" lang="ko-KR" altLang="en-US" dirty="0"/>
              <a:t> 것도 아주 큰 수확이라고 판단합니다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16940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저희가 배운 </a:t>
            </a:r>
            <a:r>
              <a:rPr kumimoji="1" lang="ko-KR" altLang="en-US" dirty="0" err="1"/>
              <a:t>케라스</a:t>
            </a:r>
            <a:r>
              <a:rPr kumimoji="1" lang="ko-KR" altLang="en-US" dirty="0"/>
              <a:t> 기반의 </a:t>
            </a:r>
            <a:r>
              <a:rPr kumimoji="1" lang="en-US" altLang="ko-KR" dirty="0"/>
              <a:t>ResNet18</a:t>
            </a:r>
            <a:r>
              <a:rPr kumimoji="1" lang="ko-KR" altLang="en-US" dirty="0"/>
              <a:t>과 </a:t>
            </a:r>
            <a:r>
              <a:rPr kumimoji="1" lang="ko-KR" altLang="en-US" dirty="0" err="1"/>
              <a:t>파이토치</a:t>
            </a:r>
            <a:r>
              <a:rPr kumimoji="1" lang="ko-KR" altLang="en-US" dirty="0"/>
              <a:t> 기반의 </a:t>
            </a:r>
            <a:r>
              <a:rPr kumimoji="1" lang="en-US" altLang="ko-KR" dirty="0"/>
              <a:t>ResNet18</a:t>
            </a:r>
            <a:r>
              <a:rPr kumimoji="1" lang="ko-KR" altLang="en-US" dirty="0"/>
              <a:t>에서 성능이 조금 차이가 있었습니다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이유를 알기 위해 </a:t>
            </a:r>
            <a:r>
              <a:rPr kumimoji="1" lang="ko-KR" altLang="en-US" dirty="0" err="1"/>
              <a:t>도식화하여</a:t>
            </a:r>
            <a:r>
              <a:rPr kumimoji="1" lang="ko-KR" altLang="en-US" dirty="0"/>
              <a:t> 보았으나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그림상의 차이는 없었습니다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48839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고민을 하던 중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Keras_ResNet18</a:t>
            </a:r>
            <a:r>
              <a:rPr kumimoji="1" lang="ko-KR" altLang="en-US" dirty="0"/>
              <a:t>을 동일한 조건에서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 반복하여 학습을 해보았는데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 학습에서 뚜렷한 성능 차이를 보였습니다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저희 모델에서 재현성에 문제가 있음을 확인할 수 있었습니다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재현성이 왜 낮은지에 대한 결론은 아직 얻지 못했으나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이러한 재현성 역시 앱 개발에 있어 굉장히 중요한 요소라고 생각합니다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재현성에 대한 </a:t>
            </a:r>
            <a:r>
              <a:rPr kumimoji="1" lang="ko-KR" altLang="en-US" dirty="0" err="1"/>
              <a:t>심도있는</a:t>
            </a:r>
            <a:r>
              <a:rPr kumimoji="1" lang="ko-KR" altLang="en-US" dirty="0"/>
              <a:t> 고민과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재현성을 높이기 위한 방안에 대한 추가적인 고민이 필요합니다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04266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개인별 회고는 다음과 같습니다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2708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저희조의</a:t>
            </a:r>
            <a:r>
              <a:rPr kumimoji="1" lang="ko-KR" altLang="en-US" dirty="0"/>
              <a:t> 역할 분담은 다음과 같습니다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719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LMS </a:t>
            </a:r>
            <a:r>
              <a:rPr kumimoji="1" lang="ko-KR" altLang="en-US" dirty="0"/>
              <a:t>및 </a:t>
            </a:r>
            <a:r>
              <a:rPr kumimoji="1" lang="en-US" altLang="ko-KR" dirty="0"/>
              <a:t>notion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설명해주신 해파리에 대한 설명은 다음과 같습니다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5068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 조는 여기 화면에 다 담지 </a:t>
            </a:r>
            <a:r>
              <a:rPr kumimoji="1" lang="ko-KR" altLang="en-US" dirty="0" err="1"/>
              <a:t>못할정도로</a:t>
            </a:r>
            <a:r>
              <a:rPr kumimoji="1" lang="ko-KR" altLang="en-US" dirty="0"/>
              <a:t> 모든 조원분들이 </a:t>
            </a:r>
            <a:r>
              <a:rPr kumimoji="1" lang="en-US" altLang="ko-KR" dirty="0"/>
              <a:t>git</a:t>
            </a:r>
            <a:r>
              <a:rPr kumimoji="1" lang="ko-KR" altLang="en-US" dirty="0"/>
              <a:t>을 아주 적극적으로 사용하여 참여하였습니다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22214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44795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2C3BC-7E51-02D7-66DD-827C9D89C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FA121E-650B-54B9-114A-31BF3CBD72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E16B6C-D9D3-070C-C587-96AF2C855A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이상으로 발표를 마치겠습니다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감사합니다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8D0901-FFBA-7175-A63A-1230B93E4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4437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하지만 발표를 듣는 대부분의 코어 </a:t>
            </a:r>
            <a:r>
              <a:rPr kumimoji="1" lang="en-US" altLang="ko-KR" dirty="0"/>
              <a:t>9</a:t>
            </a:r>
            <a:r>
              <a:rPr kumimoji="1" lang="ko-KR" altLang="en-US" dirty="0"/>
              <a:t>기 분들은 </a:t>
            </a:r>
            <a:r>
              <a:rPr kumimoji="1" lang="en-US" altLang="ko-KR" dirty="0"/>
              <a:t>4</a:t>
            </a:r>
            <a:r>
              <a:rPr kumimoji="1" lang="ko-KR" altLang="en-US" dirty="0"/>
              <a:t>일 내내 해파리 사진만 보셔서 사진만 보아도 대충 어떤 해파리인지에 대한 감각이 있으실 것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저희는 이 </a:t>
            </a:r>
            <a:r>
              <a:rPr kumimoji="1" lang="en-US" altLang="ko-KR" dirty="0"/>
              <a:t>6</a:t>
            </a:r>
            <a:r>
              <a:rPr kumimoji="1" lang="ko-KR" altLang="en-US" dirty="0"/>
              <a:t>종류의 해파리를 분석하는 업무를 </a:t>
            </a:r>
            <a:r>
              <a:rPr kumimoji="1" lang="ko-KR" altLang="en-US" dirty="0" err="1"/>
              <a:t>할당받았습니다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3594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 전처리에 앞서 </a:t>
            </a:r>
            <a:r>
              <a:rPr kumimoji="1" lang="en-US" altLang="ko-KR" dirty="0"/>
              <a:t>EDA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진행하였습니다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334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전체 데이터에 중복된 데이터가 많음을 확인하였습니다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3442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또한 이미 증강 처리된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crop </a:t>
            </a:r>
            <a:r>
              <a:rPr kumimoji="1" lang="ko-KR" altLang="en-US" dirty="0"/>
              <a:t>처리된 형태의 이미지도 확인됩니다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94F14-9959-A747-907F-387EA2A41B2D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5370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5FBE782-994C-8763-E239-3F3DFBFAD2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5378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491458-6406-5827-29FE-D4104AE42DA0}"/>
              </a:ext>
            </a:extLst>
          </p:cNvPr>
          <p:cNvSpPr/>
          <p:nvPr userDrawn="1"/>
        </p:nvSpPr>
        <p:spPr>
          <a:xfrm>
            <a:off x="0" y="1125634"/>
            <a:ext cx="5066522" cy="2475982"/>
          </a:xfrm>
          <a:prstGeom prst="rect">
            <a:avLst/>
          </a:prstGeom>
          <a:solidFill>
            <a:srgbClr val="FFE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843200"/>
            <a:ext cx="7429500" cy="112263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4400">
                <a:latin typeface="Motif" pitchFamily="2" charset="-127"/>
                <a:ea typeface="Motif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599" y="3352800"/>
            <a:ext cx="7429499" cy="9663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Motif" pitchFamily="2" charset="-127"/>
                <a:ea typeface="Motif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772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A61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524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68D07B12-76A0-A160-DE43-38C394871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29FF8C-1673-1263-709E-A6EABF2141A1}"/>
              </a:ext>
            </a:extLst>
          </p:cNvPr>
          <p:cNvSpPr/>
          <p:nvPr userDrawn="1"/>
        </p:nvSpPr>
        <p:spPr>
          <a:xfrm>
            <a:off x="333375" y="6588922"/>
            <a:ext cx="8586216" cy="650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otif" pitchFamily="2" charset="-127"/>
              <a:ea typeface="Motif" pitchFamily="2" charset="-127"/>
            </a:endParaRPr>
          </a:p>
        </p:txBody>
      </p:sp>
      <p:cxnSp>
        <p:nvCxnSpPr>
          <p:cNvPr id="5" name="직선 연결선 9">
            <a:extLst>
              <a:ext uri="{FF2B5EF4-FFF2-40B4-BE49-F238E27FC236}">
                <a16:creationId xmlns:a16="http://schemas.microsoft.com/office/drawing/2014/main" id="{FE82D0C5-CBB4-B891-6EDB-7791035A5AE8}"/>
              </a:ext>
            </a:extLst>
          </p:cNvPr>
          <p:cNvCxnSpPr>
            <a:cxnSpLocks/>
          </p:cNvCxnSpPr>
          <p:nvPr userDrawn="1"/>
        </p:nvCxnSpPr>
        <p:spPr>
          <a:xfrm flipH="1">
            <a:off x="7232668" y="6534929"/>
            <a:ext cx="158363" cy="1913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87F3359-B36A-6FA3-9AD8-0E865F51C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882" y1="59231" x2="35882" y2="59231"/>
                        <a14:foregroundMark x1="40588" y1="57692" x2="40588" y2="57692"/>
                        <a14:foregroundMark x1="47059" y1="56154" x2="47059" y2="56154"/>
                        <a14:foregroundMark x1="62353" y1="54615" x2="62353" y2="54615"/>
                        <a14:foregroundMark x1="67059" y1="38462" x2="67059" y2="38462"/>
                        <a14:foregroundMark x1="78824" y1="40000" x2="78824" y2="40000"/>
                        <a14:foregroundMark x1="83529" y1="42308" x2="83529" y2="42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2440" y="5735310"/>
            <a:ext cx="1474235" cy="112735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2A692E9-B9C1-558B-A4E7-82807CE62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45" y="648771"/>
            <a:ext cx="7886700" cy="73655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F72830B-B662-B934-5431-F8408AF30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1703856"/>
            <a:ext cx="7886700" cy="478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5000"/>
              </a:lnSpc>
              <a:defRPr sz="2000">
                <a:latin typeface="+mn-ea"/>
                <a:ea typeface="+mn-ea"/>
              </a:defRPr>
            </a:lvl1pPr>
            <a:lvl2pPr>
              <a:lnSpc>
                <a:spcPct val="125000"/>
              </a:lnSpc>
              <a:defRPr sz="2000">
                <a:latin typeface="+mn-ea"/>
                <a:ea typeface="+mn-ea"/>
              </a:defRPr>
            </a:lvl2pPr>
            <a:lvl3pPr>
              <a:lnSpc>
                <a:spcPct val="125000"/>
              </a:lnSpc>
              <a:defRPr sz="2000">
                <a:latin typeface="+mn-ea"/>
                <a:ea typeface="+mn-ea"/>
              </a:defRPr>
            </a:lvl3pPr>
            <a:lvl4pPr>
              <a:lnSpc>
                <a:spcPct val="125000"/>
              </a:lnSpc>
              <a:defRPr sz="2000">
                <a:latin typeface="+mn-ea"/>
                <a:ea typeface="+mn-ea"/>
              </a:defRPr>
            </a:lvl4pPr>
            <a:lvl5pPr>
              <a:lnSpc>
                <a:spcPct val="125000"/>
              </a:lnSpc>
              <a:defRPr sz="20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02086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85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850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363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384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bg>
      <p:bgPr>
        <a:solidFill>
          <a:srgbClr val="0035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251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rgbClr val="A61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922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92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bg>
      <p:bgPr>
        <a:solidFill>
          <a:srgbClr val="FFEE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0DBBCF-F114-8B60-68AE-24EA846352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2440" y="5735310"/>
            <a:ext cx="1474235" cy="1127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200" y="1168842"/>
            <a:ext cx="4084216" cy="61787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1pPr>
          </a:lstStyle>
          <a:p>
            <a:r>
              <a:rPr lang="en-US" altLang="ko-KR" dirty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00" y="1959762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ts val="4000"/>
              </a:lnSpc>
              <a:buFontTx/>
              <a:buChar char="-"/>
              <a:defRPr sz="28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1pPr>
            <a:lvl2pPr marL="800100" indent="-342900">
              <a:lnSpc>
                <a:spcPts val="4000"/>
              </a:lnSpc>
              <a:buFontTx/>
              <a:buChar char="-"/>
              <a:defRPr sz="28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2pPr>
            <a:lvl3pPr marL="1257300" indent="-342900">
              <a:lnSpc>
                <a:spcPts val="4000"/>
              </a:lnSpc>
              <a:buFontTx/>
              <a:buChar char="-"/>
              <a:defRPr sz="28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3pPr>
            <a:lvl4pPr marL="1714500" indent="-342900">
              <a:lnSpc>
                <a:spcPts val="4000"/>
              </a:lnSpc>
              <a:buFontTx/>
              <a:buChar char="-"/>
              <a:defRPr sz="28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4pPr>
            <a:lvl5pPr marL="1828800" indent="0">
              <a:lnSpc>
                <a:spcPts val="4000"/>
              </a:lnSpc>
              <a:buFontTx/>
              <a:buNone/>
              <a:defRPr sz="28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1"/>
            <a:r>
              <a:rPr lang="ko-KR" altLang="en-US" dirty="0"/>
              <a:t>두 번째 수준</a:t>
            </a:r>
            <a:endParaRPr lang="en-US" altLang="ko-KR" dirty="0"/>
          </a:p>
          <a:p>
            <a:pPr lvl="2"/>
            <a:r>
              <a:rPr lang="ko-KR" altLang="en-US" dirty="0"/>
              <a:t>세 번째 수준</a:t>
            </a:r>
            <a:endParaRPr lang="en-US" altLang="ko-KR" dirty="0"/>
          </a:p>
          <a:p>
            <a:pPr lvl="3"/>
            <a:r>
              <a:rPr lang="ko-KR" altLang="en-US" dirty="0"/>
              <a:t>네 번째 수준</a:t>
            </a:r>
            <a:endParaRPr lang="en-US" altLang="ko-KR" dirty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5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내용">
    <p:bg>
      <p:bgPr>
        <a:solidFill>
          <a:srgbClr val="FFEE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30E02-CCB3-8E52-9BC8-646D7346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430480"/>
            <a:ext cx="7886700" cy="1325563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44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AFE2C9-3511-2439-BE05-7E5AB75C61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2440" y="5735310"/>
            <a:ext cx="1474235" cy="112735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72EAE4-93BC-CAC9-EE9F-36EFBAA3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2132856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5000"/>
              </a:lnSpc>
              <a:defRPr sz="28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1pPr>
            <a:lvl2pPr>
              <a:lnSpc>
                <a:spcPct val="125000"/>
              </a:lnSpc>
              <a:defRPr sz="28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2pPr>
            <a:lvl3pPr>
              <a:lnSpc>
                <a:spcPct val="125000"/>
              </a:lnSpc>
              <a:defRPr sz="28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3pPr>
            <a:lvl4pPr>
              <a:lnSpc>
                <a:spcPct val="125000"/>
              </a:lnSpc>
              <a:defRPr sz="28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4pPr>
            <a:lvl5pPr>
              <a:lnSpc>
                <a:spcPct val="125000"/>
              </a:lnSpc>
              <a:defRPr sz="28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r>
              <a:rPr lang="en-US" altLang="ko-KR" dirty="0"/>
              <a:t>14</a:t>
            </a:r>
            <a:endParaRPr lang="ko-KR" altLang="en-US" dirty="0"/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010084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30E02-CCB3-8E52-9BC8-646D7346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430480"/>
            <a:ext cx="7886700" cy="1325563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26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72EAE4-93BC-CAC9-EE9F-36EFBAA3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2132856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5000"/>
              </a:lnSpc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lnSpc>
                <a:spcPct val="125000"/>
              </a:lnSpc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lnSpc>
                <a:spcPct val="125000"/>
              </a:lnSpc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lnSpc>
                <a:spcPct val="125000"/>
              </a:lnSpc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lnSpc>
                <a:spcPct val="125000"/>
              </a:lnSpc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r>
              <a:rPr lang="en-US" altLang="ko-KR" dirty="0"/>
              <a:t>14</a:t>
            </a:r>
            <a:endParaRPr lang="ko-KR" altLang="en-US" dirty="0"/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D31510-EE5D-0F8B-8EB3-F5A1A8B92FF0}"/>
              </a:ext>
            </a:extLst>
          </p:cNvPr>
          <p:cNvSpPr/>
          <p:nvPr userDrawn="1"/>
        </p:nvSpPr>
        <p:spPr>
          <a:xfrm>
            <a:off x="333375" y="6588922"/>
            <a:ext cx="8586216" cy="65061"/>
          </a:xfrm>
          <a:prstGeom prst="rect">
            <a:avLst/>
          </a:prstGeom>
          <a:solidFill>
            <a:srgbClr val="FFE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1B29B07-D1EC-3008-D41F-D9646F507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232668" y="6534929"/>
            <a:ext cx="158363" cy="1913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F412F65-49B1-D14B-726E-909D55E5AD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882" y1="59231" x2="35882" y2="59231"/>
                        <a14:foregroundMark x1="40588" y1="57692" x2="40588" y2="57692"/>
                        <a14:foregroundMark x1="47059" y1="56154" x2="47059" y2="56154"/>
                        <a14:foregroundMark x1="62353" y1="54615" x2="62353" y2="54615"/>
                        <a14:foregroundMark x1="67059" y1="38462" x2="67059" y2="38462"/>
                        <a14:foregroundMark x1="78824" y1="40000" x2="78824" y2="40000"/>
                        <a14:foregroundMark x1="83529" y1="42308" x2="83529" y2="42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2440" y="5735310"/>
            <a:ext cx="1474235" cy="11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00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30E02-CCB3-8E52-9BC8-646D7346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430480"/>
            <a:ext cx="7886700" cy="1325563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44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72EAE4-93BC-CAC9-EE9F-36EFBAA3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2132856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5000"/>
              </a:lnSpc>
              <a:defRPr sz="2800">
                <a:latin typeface="Motif" pitchFamily="2" charset="-127"/>
                <a:ea typeface="Motif" pitchFamily="2" charset="-127"/>
              </a:defRPr>
            </a:lvl1pPr>
            <a:lvl2pPr>
              <a:lnSpc>
                <a:spcPct val="125000"/>
              </a:lnSpc>
              <a:defRPr sz="2800">
                <a:latin typeface="Motif" pitchFamily="2" charset="-127"/>
                <a:ea typeface="Motif" pitchFamily="2" charset="-127"/>
              </a:defRPr>
            </a:lvl2pPr>
            <a:lvl3pPr>
              <a:lnSpc>
                <a:spcPct val="125000"/>
              </a:lnSpc>
              <a:defRPr sz="2800">
                <a:latin typeface="Motif" pitchFamily="2" charset="-127"/>
                <a:ea typeface="Motif" pitchFamily="2" charset="-127"/>
              </a:defRPr>
            </a:lvl3pPr>
            <a:lvl4pPr>
              <a:lnSpc>
                <a:spcPct val="125000"/>
              </a:lnSpc>
              <a:defRPr sz="2800">
                <a:latin typeface="Motif" pitchFamily="2" charset="-127"/>
                <a:ea typeface="Motif" pitchFamily="2" charset="-127"/>
              </a:defRPr>
            </a:lvl4pPr>
            <a:lvl5pPr>
              <a:lnSpc>
                <a:spcPct val="125000"/>
              </a:lnSpc>
              <a:defRPr sz="2800">
                <a:latin typeface="Motif" pitchFamily="2" charset="-127"/>
                <a:ea typeface="Motif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r>
              <a:rPr lang="en-US" altLang="ko-KR" dirty="0"/>
              <a:t>14</a:t>
            </a:r>
            <a:endParaRPr lang="ko-KR" altLang="en-US" dirty="0"/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D31510-EE5D-0F8B-8EB3-F5A1A8B92FF0}"/>
              </a:ext>
            </a:extLst>
          </p:cNvPr>
          <p:cNvSpPr/>
          <p:nvPr userDrawn="1"/>
        </p:nvSpPr>
        <p:spPr>
          <a:xfrm>
            <a:off x="333375" y="6588922"/>
            <a:ext cx="8586216" cy="650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otif" pitchFamily="2" charset="-127"/>
              <a:ea typeface="Motif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1B29B07-D1EC-3008-D41F-D9646F507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232668" y="6534929"/>
            <a:ext cx="158363" cy="1913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F412F65-49B1-D14B-726E-909D55E5AD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882" y1="59231" x2="35882" y2="59231"/>
                        <a14:foregroundMark x1="40588" y1="57692" x2="40588" y2="57692"/>
                        <a14:foregroundMark x1="47059" y1="56154" x2="47059" y2="56154"/>
                        <a14:foregroundMark x1="62353" y1="54615" x2="62353" y2="54615"/>
                        <a14:foregroundMark x1="67059" y1="38462" x2="67059" y2="38462"/>
                        <a14:foregroundMark x1="78824" y1="40000" x2="78824" y2="40000"/>
                        <a14:foregroundMark x1="83529" y1="42308" x2="83529" y2="42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2440" y="5735310"/>
            <a:ext cx="1474235" cy="11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51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30E02-CCB3-8E52-9BC8-646D7346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430480"/>
            <a:ext cx="7886700" cy="1325563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44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72EAE4-93BC-CAC9-EE9F-36EFBAA3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2132856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5000"/>
              </a:lnSpc>
              <a:defRPr sz="2800">
                <a:latin typeface="Motif" pitchFamily="2" charset="-127"/>
                <a:ea typeface="Motif" pitchFamily="2" charset="-127"/>
              </a:defRPr>
            </a:lvl1pPr>
            <a:lvl2pPr>
              <a:lnSpc>
                <a:spcPct val="125000"/>
              </a:lnSpc>
              <a:defRPr sz="2800">
                <a:latin typeface="Motif" pitchFamily="2" charset="-127"/>
                <a:ea typeface="Motif" pitchFamily="2" charset="-127"/>
              </a:defRPr>
            </a:lvl2pPr>
            <a:lvl3pPr>
              <a:lnSpc>
                <a:spcPct val="125000"/>
              </a:lnSpc>
              <a:defRPr sz="2800">
                <a:latin typeface="Motif" pitchFamily="2" charset="-127"/>
                <a:ea typeface="Motif" pitchFamily="2" charset="-127"/>
              </a:defRPr>
            </a:lvl3pPr>
            <a:lvl4pPr>
              <a:lnSpc>
                <a:spcPct val="125000"/>
              </a:lnSpc>
              <a:defRPr sz="2800">
                <a:latin typeface="Motif" pitchFamily="2" charset="-127"/>
                <a:ea typeface="Motif" pitchFamily="2" charset="-127"/>
              </a:defRPr>
            </a:lvl4pPr>
            <a:lvl5pPr>
              <a:lnSpc>
                <a:spcPct val="125000"/>
              </a:lnSpc>
              <a:defRPr sz="2800">
                <a:latin typeface="Motif" pitchFamily="2" charset="-127"/>
                <a:ea typeface="Motif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r>
              <a:rPr lang="en-US" altLang="ko-KR" dirty="0"/>
              <a:t>14</a:t>
            </a:r>
            <a:endParaRPr lang="ko-KR" altLang="en-US" dirty="0"/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D31510-EE5D-0F8B-8EB3-F5A1A8B92FF0}"/>
              </a:ext>
            </a:extLst>
          </p:cNvPr>
          <p:cNvSpPr/>
          <p:nvPr userDrawn="1"/>
        </p:nvSpPr>
        <p:spPr>
          <a:xfrm>
            <a:off x="333375" y="6588922"/>
            <a:ext cx="8586216" cy="65061"/>
          </a:xfrm>
          <a:prstGeom prst="rect">
            <a:avLst/>
          </a:prstGeom>
          <a:solidFill>
            <a:srgbClr val="FFE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otif" pitchFamily="2" charset="-127"/>
              <a:ea typeface="Motif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1B29B07-D1EC-3008-D41F-D9646F507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232668" y="6534929"/>
            <a:ext cx="158363" cy="1913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F412F65-49B1-D14B-726E-909D55E5AD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882" y1="59231" x2="35882" y2="59231"/>
                        <a14:foregroundMark x1="40588" y1="57692" x2="40588" y2="57692"/>
                        <a14:foregroundMark x1="47059" y1="56154" x2="47059" y2="56154"/>
                        <a14:foregroundMark x1="62353" y1="54615" x2="62353" y2="54615"/>
                        <a14:foregroundMark x1="67059" y1="38462" x2="67059" y2="38462"/>
                        <a14:foregroundMark x1="78824" y1="40000" x2="78824" y2="40000"/>
                        <a14:foregroundMark x1="83529" y1="42308" x2="83529" y2="42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2440" y="5735310"/>
            <a:ext cx="1474235" cy="11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90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solidFill>
          <a:srgbClr val="F874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폰트, 디자인, 그래픽이(가) 표시된 사진&#10;&#10;자동 생성된 설명">
            <a:extLst>
              <a:ext uri="{FF2B5EF4-FFF2-40B4-BE49-F238E27FC236}">
                <a16:creationId xmlns:a16="http://schemas.microsoft.com/office/drawing/2014/main" id="{E28CE179-5D39-C09A-5BCA-6259B1E877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F76265"/>
          </a:solidFill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E4A824-B909-532D-0A94-5BF366957B14}"/>
              </a:ext>
            </a:extLst>
          </p:cNvPr>
          <p:cNvSpPr/>
          <p:nvPr userDrawn="1"/>
        </p:nvSpPr>
        <p:spPr>
          <a:xfrm>
            <a:off x="228600" y="4247619"/>
            <a:ext cx="1954763" cy="641622"/>
          </a:xfrm>
          <a:prstGeom prst="rect">
            <a:avLst/>
          </a:prstGeom>
          <a:solidFill>
            <a:srgbClr val="F8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E8BCFF-1A0D-15C2-1C36-A870AD18418B}"/>
              </a:ext>
            </a:extLst>
          </p:cNvPr>
          <p:cNvSpPr/>
          <p:nvPr userDrawn="1"/>
        </p:nvSpPr>
        <p:spPr>
          <a:xfrm>
            <a:off x="7588276" y="4323661"/>
            <a:ext cx="1243149" cy="648933"/>
          </a:xfrm>
          <a:prstGeom prst="rect">
            <a:avLst/>
          </a:prstGeom>
          <a:solidFill>
            <a:srgbClr val="F87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4074" y="3356208"/>
            <a:ext cx="5575852" cy="1122637"/>
          </a:xfrm>
        </p:spPr>
        <p:txBody>
          <a:bodyPr anchor="t" anchorCtr="0">
            <a:normAutofit/>
          </a:bodyPr>
          <a:lstStyle>
            <a:lvl1pPr algn="ctr">
              <a:lnSpc>
                <a:spcPct val="150000"/>
              </a:lnSpc>
              <a:defRPr sz="5400">
                <a:solidFill>
                  <a:schemeClr val="bg1"/>
                </a:solidFill>
                <a:latin typeface="Motif" pitchFamily="2" charset="-127"/>
                <a:ea typeface="Motif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013" y="4761185"/>
            <a:ext cx="8787388" cy="144946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otif" pitchFamily="2" charset="-127"/>
                <a:ea typeface="Motif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77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E230E02-CCB3-8E52-9BC8-646D7346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430480"/>
            <a:ext cx="7886700" cy="1325563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tx1"/>
                </a:solidFill>
                <a:latin typeface="Motif" pitchFamily="2" charset="-127"/>
                <a:ea typeface="Motif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472EAE4-93BC-CAC9-EE9F-36EFBAA3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2132856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5000"/>
              </a:lnSpc>
              <a:defRPr sz="2400">
                <a:latin typeface="Motif" pitchFamily="2" charset="-127"/>
                <a:ea typeface="Motif" pitchFamily="2" charset="-127"/>
              </a:defRPr>
            </a:lvl1pPr>
            <a:lvl2pPr>
              <a:lnSpc>
                <a:spcPct val="125000"/>
              </a:lnSpc>
              <a:defRPr sz="2400">
                <a:latin typeface="Motif" pitchFamily="2" charset="-127"/>
                <a:ea typeface="Motif" pitchFamily="2" charset="-127"/>
              </a:defRPr>
            </a:lvl2pPr>
            <a:lvl3pPr>
              <a:lnSpc>
                <a:spcPct val="125000"/>
              </a:lnSpc>
              <a:defRPr sz="2400">
                <a:latin typeface="Motif" pitchFamily="2" charset="-127"/>
                <a:ea typeface="Motif" pitchFamily="2" charset="-127"/>
              </a:defRPr>
            </a:lvl3pPr>
            <a:lvl4pPr>
              <a:lnSpc>
                <a:spcPct val="125000"/>
              </a:lnSpc>
              <a:defRPr sz="2400">
                <a:latin typeface="Motif" pitchFamily="2" charset="-127"/>
                <a:ea typeface="Motif" pitchFamily="2" charset="-127"/>
              </a:defRPr>
            </a:lvl4pPr>
            <a:lvl5pPr>
              <a:lnSpc>
                <a:spcPct val="125000"/>
              </a:lnSpc>
              <a:defRPr sz="2400">
                <a:latin typeface="Motif" pitchFamily="2" charset="-127"/>
                <a:ea typeface="Motif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r>
              <a:rPr lang="en-US" altLang="ko-KR" dirty="0"/>
              <a:t>14</a:t>
            </a:r>
            <a:endParaRPr lang="ko-KR" altLang="en-US" dirty="0"/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D31510-EE5D-0F8B-8EB3-F5A1A8B92FF0}"/>
              </a:ext>
            </a:extLst>
          </p:cNvPr>
          <p:cNvSpPr/>
          <p:nvPr userDrawn="1"/>
        </p:nvSpPr>
        <p:spPr>
          <a:xfrm>
            <a:off x="228600" y="6474622"/>
            <a:ext cx="8586216" cy="65061"/>
          </a:xfrm>
          <a:prstGeom prst="rect">
            <a:avLst/>
          </a:prstGeom>
          <a:solidFill>
            <a:srgbClr val="F76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otif" pitchFamily="2" charset="-127"/>
              <a:ea typeface="Motif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1B29B07-D1EC-3008-D41F-D9646F507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232668" y="6420629"/>
            <a:ext cx="158363" cy="19136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447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F7DD1213-DCD3-0310-9A4D-C3DB3C3F12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015219C-93AB-BD87-AF60-2FF4C7D8C1DA}"/>
              </a:ext>
            </a:extLst>
          </p:cNvPr>
          <p:cNvSpPr/>
          <p:nvPr userDrawn="1"/>
        </p:nvSpPr>
        <p:spPr>
          <a:xfrm>
            <a:off x="228600" y="335903"/>
            <a:ext cx="2169367" cy="188478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1368641"/>
            <a:ext cx="8564334" cy="112263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lnSpc>
                <a:spcPct val="150000"/>
              </a:lnSpc>
              <a:defRPr sz="4400">
                <a:solidFill>
                  <a:schemeClr val="bg1"/>
                </a:solidFill>
                <a:latin typeface="Motif" pitchFamily="2" charset="-127"/>
                <a:ea typeface="Motif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613" y="4955382"/>
            <a:ext cx="8564335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latin typeface="Motif" pitchFamily="2" charset="-127"/>
                <a:ea typeface="Motif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9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DF4B0-579A-4D05-8EE8-740C23ABAF2C}" type="datetimeFigureOut">
              <a:rPr lang="ko-KR" altLang="en-US" smtClean="0"/>
              <a:t>2024. 11. 20.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99F15-D1D1-443C-9CA4-CE5682F0C3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58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705" r:id="rId3"/>
    <p:sldLayoutId id="2147483706" r:id="rId4"/>
    <p:sldLayoutId id="2147483707" r:id="rId5"/>
    <p:sldLayoutId id="2147483708" r:id="rId6"/>
    <p:sldLayoutId id="2147483661" r:id="rId7"/>
    <p:sldLayoutId id="2147483683" r:id="rId8"/>
    <p:sldLayoutId id="2147483681" r:id="rId9"/>
    <p:sldLayoutId id="2147483662" r:id="rId10"/>
    <p:sldLayoutId id="2147483675" r:id="rId11"/>
    <p:sldLayoutId id="2147483682" r:id="rId12"/>
    <p:sldLayoutId id="2147483699" r:id="rId13"/>
    <p:sldLayoutId id="2147483700" r:id="rId14"/>
    <p:sldLayoutId id="2147483697" r:id="rId15"/>
    <p:sldLayoutId id="2147483704" r:id="rId16"/>
    <p:sldLayoutId id="2147483676" r:id="rId17"/>
    <p:sldLayoutId id="2147483674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tif" pitchFamily="2" charset="-127"/>
          <a:ea typeface="Motif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10" Type="http://schemas.openxmlformats.org/officeDocument/2006/relationships/image" Target="../media/image36.jpg"/><Relationship Id="rId4" Type="http://schemas.openxmlformats.org/officeDocument/2006/relationships/image" Target="../media/image31.jp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D210/jellydeep/blob/main/ipynb_files/MobileNetV3.ipynb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www.kaggle.com/code/guanlintao/mobilenetv3-jellyfish-image-predict/notebook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58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JUD210/jellydeep/blob/main/ipynb_files/ResNet18.ipynb" TargetMode="External"/><Relationship Id="rId5" Type="http://schemas.openxmlformats.org/officeDocument/2006/relationships/hyperlink" Target="https://github.com/JUD210/jellydeep/blob/main/ipynb_files/timm_resnet18.ipynb" TargetMode="Externa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D210/jellydeep/blob/main/ipynb_files/keras_ResNet18_editied.ipynb" TargetMode="External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hyperlink" Target="https://github.com/JUD210/jellydeep/blob/main/ipynb_files/resnet18_pytorch.png" TargetMode="External"/><Relationship Id="rId4" Type="http://schemas.openxmlformats.org/officeDocument/2006/relationships/hyperlink" Target="https://github.com/JUD210/jellydeep/blob/main/ipynb_files/resnet18_keras.pn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our happy Korean (Asian) male characters playfully immersed and partially buried in a large lake of jelly candies, with even more colorful jelly candies filling the entire scene to fit a wide background size. The scene should include the same type of vibrant, soft, and translucent jelly shapes as before, with the characters joyful and interacting with the jelly candies in a whimsical and cute style. The setting is bright, playful, and filled with a variety of jelly shapes to create a delightful and immersive jelly environment, ideal for a PPT background.">
            <a:extLst>
              <a:ext uri="{FF2B5EF4-FFF2-40B4-BE49-F238E27FC236}">
                <a16:creationId xmlns:a16="http://schemas.microsoft.com/office/drawing/2014/main" id="{19FAC8D3-D3D7-446C-17BC-02581CE50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0" r="10218"/>
          <a:stretch/>
        </p:blipFill>
        <p:spPr bwMode="auto">
          <a:xfrm>
            <a:off x="0" y="0"/>
            <a:ext cx="9144000" cy="686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BCAFF7B-F35C-1993-46D9-4CCC57E9FF85}"/>
              </a:ext>
            </a:extLst>
          </p:cNvPr>
          <p:cNvSpPr/>
          <p:nvPr/>
        </p:nvSpPr>
        <p:spPr>
          <a:xfrm>
            <a:off x="0" y="11611"/>
            <a:ext cx="9144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889A50E-5518-C351-794B-5463E713F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9" y="535578"/>
            <a:ext cx="8802189" cy="2563222"/>
          </a:xfrm>
        </p:spPr>
        <p:txBody>
          <a:bodyPr anchor="b" anchorCtr="0">
            <a:no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DL_thon</a:t>
            </a:r>
            <a:br>
              <a:rPr lang="en-US" altLang="ko-KR" dirty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1492622-E2FD-54CF-9017-6C243DD2A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3701" y="3673567"/>
            <a:ext cx="7429499" cy="3182255"/>
          </a:xfrm>
        </p:spPr>
        <p:txBody>
          <a:bodyPr>
            <a:normAutofit fontScale="85000" lnSpcReduction="20000"/>
          </a:bodyPr>
          <a:lstStyle/>
          <a:p>
            <a:pPr algn="r">
              <a:lnSpc>
                <a:spcPct val="20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r">
              <a:lnSpc>
                <a:spcPct val="200000"/>
              </a:lnSpc>
            </a:pPr>
            <a:r>
              <a:rPr lang="en-US" altLang="ko-KR" b="1" dirty="0" err="1">
                <a:solidFill>
                  <a:schemeClr val="bg1"/>
                </a:solidFill>
              </a:rPr>
              <a:t>JellyDeep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r">
              <a:lnSpc>
                <a:spcPct val="20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팀장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 err="1">
                <a:solidFill>
                  <a:schemeClr val="bg1"/>
                </a:solidFill>
              </a:rPr>
              <a:t>강윤제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r">
              <a:lnSpc>
                <a:spcPct val="20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팀원 </a:t>
            </a:r>
            <a:r>
              <a:rPr lang="en-US" altLang="ko-KR" b="1" dirty="0">
                <a:solidFill>
                  <a:schemeClr val="bg1"/>
                </a:solidFill>
              </a:rPr>
              <a:t>:</a:t>
            </a:r>
            <a:r>
              <a:rPr lang="ko-KR" altLang="en-US" b="1" dirty="0">
                <a:solidFill>
                  <a:schemeClr val="bg1"/>
                </a:solidFill>
              </a:rPr>
              <a:t> 김승기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김우찬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  <a:r>
              <a:rPr lang="ko-KR" altLang="en-US" b="1" dirty="0">
                <a:solidFill>
                  <a:schemeClr val="bg1"/>
                </a:solidFill>
              </a:rPr>
              <a:t> 민혁 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r">
              <a:lnSpc>
                <a:spcPct val="200000"/>
              </a:lnSpc>
            </a:pPr>
            <a:endParaRPr lang="en-US" altLang="ko-KR" b="1" dirty="0">
              <a:solidFill>
                <a:schemeClr val="bg1"/>
              </a:solidFill>
            </a:endParaRPr>
          </a:p>
          <a:p>
            <a:pPr algn="r">
              <a:lnSpc>
                <a:spcPct val="200000"/>
              </a:lnSpc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" name="부제목 4">
            <a:extLst>
              <a:ext uri="{FF2B5EF4-FFF2-40B4-BE49-F238E27FC236}">
                <a16:creationId xmlns:a16="http://schemas.microsoft.com/office/drawing/2014/main" id="{AE850CC9-0B62-073C-5B0C-C44DDB181CA7}"/>
              </a:ext>
            </a:extLst>
          </p:cNvPr>
          <p:cNvSpPr txBox="1">
            <a:spLocks/>
          </p:cNvSpPr>
          <p:nvPr/>
        </p:nvSpPr>
        <p:spPr>
          <a:xfrm>
            <a:off x="3666309" y="0"/>
            <a:ext cx="5477691" cy="535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800" dirty="0" err="1">
                <a:solidFill>
                  <a:schemeClr val="bg1"/>
                </a:solidFill>
              </a:rPr>
              <a:t>아이펠</a:t>
            </a:r>
            <a:r>
              <a:rPr lang="ko-KR" altLang="en-US" sz="1800" dirty="0">
                <a:solidFill>
                  <a:schemeClr val="bg1"/>
                </a:solidFill>
              </a:rPr>
              <a:t> 코어과정 </a:t>
            </a:r>
            <a:r>
              <a:rPr lang="en-US" altLang="ko-KR" sz="1800" dirty="0">
                <a:solidFill>
                  <a:schemeClr val="bg1"/>
                </a:solidFill>
              </a:rPr>
              <a:t>9</a:t>
            </a:r>
            <a:r>
              <a:rPr lang="ko-KR" altLang="en-US" sz="1800" dirty="0">
                <a:solidFill>
                  <a:schemeClr val="bg1"/>
                </a:solidFill>
              </a:rPr>
              <a:t>기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F8857-C5D2-F7FD-E005-CEB7EEA90067}"/>
              </a:ext>
            </a:extLst>
          </p:cNvPr>
          <p:cNvSpPr txBox="1"/>
          <p:nvPr/>
        </p:nvSpPr>
        <p:spPr>
          <a:xfrm>
            <a:off x="228599" y="5252126"/>
            <a:ext cx="3213101" cy="1105416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endParaRPr lang="en-US" altLang="ko-KR" sz="3600" b="1" dirty="0">
              <a:solidFill>
                <a:schemeClr val="bg1"/>
              </a:solidFill>
              <a:latin typeface="Motif" pitchFamily="2" charset="-127"/>
              <a:ea typeface="Motif" pitchFamily="2" charset="-127"/>
            </a:endParaRPr>
          </a:p>
          <a:p>
            <a:r>
              <a:rPr lang="en-US" altLang="ko-KR" sz="3600" b="1" dirty="0">
                <a:solidFill>
                  <a:schemeClr val="bg1"/>
                </a:solidFill>
                <a:latin typeface="Motif" pitchFamily="2" charset="-127"/>
                <a:ea typeface="Motif" pitchFamily="2" charset="-127"/>
              </a:rPr>
              <a:t>Jellyfish</a:t>
            </a:r>
          </a:p>
        </p:txBody>
      </p:sp>
    </p:spTree>
    <p:extLst>
      <p:ext uri="{BB962C8B-B14F-4D97-AF65-F5344CB8AC3E}">
        <p14:creationId xmlns:p14="http://schemas.microsoft.com/office/powerpoint/2010/main" val="3771935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F606D-64DB-9816-0BCB-7AFE3F87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 </a:t>
            </a:r>
            <a:r>
              <a:rPr kumimoji="1" lang="ko-KR" altLang="en-US" dirty="0"/>
              <a:t>및 </a:t>
            </a:r>
            <a:r>
              <a:rPr kumimoji="1" lang="en-US" altLang="ko-KR" dirty="0"/>
              <a:t>test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겹친 데이터 발견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C644B8-BF0E-646D-A6AF-08DDAFE2F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ko-KR" dirty="0" err="1">
                <a:latin typeface="+mn-ea"/>
                <a:ea typeface="+mn-ea"/>
              </a:rPr>
              <a:t>barrel_jellyfish</a:t>
            </a:r>
            <a:endParaRPr lang="en" altLang="ko-KR" dirty="0">
              <a:latin typeface="+mn-ea"/>
              <a:ea typeface="+mn-ea"/>
            </a:endParaRPr>
          </a:p>
          <a:p>
            <a:pPr lvl="1"/>
            <a:r>
              <a:rPr lang="en-US" altLang="ko-KR" dirty="0">
                <a:latin typeface="+mn-ea"/>
                <a:ea typeface="+mn-ea"/>
              </a:rPr>
              <a:t>train</a:t>
            </a:r>
            <a:r>
              <a:rPr lang="en" altLang="ko-KR" dirty="0">
                <a:latin typeface="+mn-ea"/>
                <a:ea typeface="+mn-ea"/>
              </a:rPr>
              <a:t>_22 == test_16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dirty="0" err="1">
                <a:latin typeface="+mn-ea"/>
                <a:ea typeface="+mn-ea"/>
              </a:rPr>
              <a:t>moon_jellyfish</a:t>
            </a:r>
            <a:endParaRPr lang="en" altLang="ko-KR" dirty="0">
              <a:latin typeface="+mn-ea"/>
              <a:ea typeface="+mn-ea"/>
            </a:endParaRPr>
          </a:p>
          <a:p>
            <a:pPr lvl="1"/>
            <a:r>
              <a:rPr lang="en" altLang="ko-KR" dirty="0">
                <a:latin typeface="+mn-ea"/>
                <a:ea typeface="+mn-ea"/>
              </a:rPr>
              <a:t>train_1 == test_48</a:t>
            </a:r>
          </a:p>
          <a:p>
            <a:endParaRPr kumimoji="1" lang="ko-KR" altLang="en-US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C1DFB2-BF02-2501-2DE0-5E3FB26FC7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507"/>
          <a:stretch/>
        </p:blipFill>
        <p:spPr>
          <a:xfrm>
            <a:off x="4771362" y="1932178"/>
            <a:ext cx="4197115" cy="24221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79273A-6D8A-EEAF-4F19-8E0BBE02A7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543"/>
          <a:stretch/>
        </p:blipFill>
        <p:spPr>
          <a:xfrm>
            <a:off x="4773131" y="4435817"/>
            <a:ext cx="4195346" cy="24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56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6FAF7-10F9-A226-696E-C9C1554D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오분류</a:t>
            </a:r>
            <a:r>
              <a:rPr kumimoji="1" lang="ko-KR" altLang="en-US" dirty="0"/>
              <a:t> 데이터 </a:t>
            </a:r>
            <a:r>
              <a:rPr kumimoji="1" lang="en-US" altLang="ko-KR" dirty="0"/>
              <a:t>- Moon vs blue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EEE1AC-1E2F-7799-A254-48991862A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Blue</a:t>
            </a:r>
            <a:r>
              <a:rPr kumimoji="1" lang="ko-KR" altLang="en-US" dirty="0"/>
              <a:t> 파일에서 찾아낸 </a:t>
            </a:r>
            <a:r>
              <a:rPr kumimoji="1" lang="en-US" altLang="ko-KR" dirty="0"/>
              <a:t>moon jellyfish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FD39A2-B215-05C0-8B31-05AAE329B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668" y="2793999"/>
            <a:ext cx="6450664" cy="39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9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35898-1EA9-FABC-5617-75BBF01AC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430480"/>
            <a:ext cx="7886700" cy="871847"/>
          </a:xfrm>
        </p:spPr>
        <p:txBody>
          <a:bodyPr/>
          <a:lstStyle/>
          <a:p>
            <a:r>
              <a:rPr kumimoji="1" lang="ko-KR" altLang="en-US" dirty="0"/>
              <a:t>워터마크 이미지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CB55CE-E133-25AB-8836-4FAF2D7C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19" y="1453982"/>
            <a:ext cx="2520000" cy="25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682C6E-EC81-4CFF-CCF9-4A2ACB458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970" y="1453982"/>
            <a:ext cx="25200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FA7776-1E67-C7A7-1FC1-3D67F5C78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988" y="1453982"/>
            <a:ext cx="252000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F3C75C-BE35-E498-62C2-AA731AAD1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019" y="4161050"/>
            <a:ext cx="25200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79ABFF-98D8-9B26-6ED0-11156D864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1970" y="4161050"/>
            <a:ext cx="25200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A3B9D2-6BE1-70C7-8544-7A0EB0F86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6988" y="416105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92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22BE2-7C7D-D24A-C513-A31164E6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400" dirty="0"/>
              <a:t>lions</a:t>
            </a:r>
            <a:r>
              <a:rPr kumimoji="1" lang="ko-KR" altLang="en-US" sz="4400" dirty="0" err="1"/>
              <a:t>에</a:t>
            </a:r>
            <a:r>
              <a:rPr kumimoji="1" lang="ko-KR" altLang="en-US" sz="4400" dirty="0"/>
              <a:t> </a:t>
            </a:r>
            <a:r>
              <a:rPr kumimoji="1" lang="ko-KR" altLang="en-US" sz="4400" dirty="0" err="1"/>
              <a:t>스쿠버다이버</a:t>
            </a:r>
            <a:r>
              <a:rPr kumimoji="1" lang="ko-KR" altLang="en-US" sz="4400" dirty="0"/>
              <a:t> 겹친 사진 많음</a:t>
            </a:r>
            <a:endParaRPr kumimoji="1" lang="ko-KR" altLang="en-US" dirty="0"/>
          </a:p>
        </p:txBody>
      </p:sp>
      <p:pic>
        <p:nvPicPr>
          <p:cNvPr id="4" name="그림 3" descr="수영, 수중, 물, 해파리이(가) 표시된 사진&#10;&#10;자동 생성된 설명">
            <a:extLst>
              <a:ext uri="{FF2B5EF4-FFF2-40B4-BE49-F238E27FC236}">
                <a16:creationId xmlns:a16="http://schemas.microsoft.com/office/drawing/2014/main" id="{7A4FFAA9-768F-EBD5-77CD-A43BC54EE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8" y="3838196"/>
            <a:ext cx="1688499" cy="1688499"/>
          </a:xfrm>
          <a:prstGeom prst="rect">
            <a:avLst/>
          </a:prstGeom>
        </p:spPr>
      </p:pic>
      <p:pic>
        <p:nvPicPr>
          <p:cNvPr id="5" name="내용 개체 틀 4" descr="무척추 동물, 강장동물, 해파리, 해양 무척추 동물이(가) 표시된 사진&#10;&#10;자동 생성된 설명">
            <a:extLst>
              <a:ext uri="{FF2B5EF4-FFF2-40B4-BE49-F238E27FC236}">
                <a16:creationId xmlns:a16="http://schemas.microsoft.com/office/drawing/2014/main" id="{FF005DE0-F257-6E9E-150D-7BF914DEB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46" y="3838196"/>
            <a:ext cx="1688499" cy="1688499"/>
          </a:xfrm>
          <a:prstGeom prst="rect">
            <a:avLst/>
          </a:prstGeom>
        </p:spPr>
      </p:pic>
      <p:pic>
        <p:nvPicPr>
          <p:cNvPr id="6" name="그림 5" descr="물, 수중, 수영, 무척추 동물이(가) 표시된 사진&#10;&#10;자동 생성된 설명">
            <a:extLst>
              <a:ext uri="{FF2B5EF4-FFF2-40B4-BE49-F238E27FC236}">
                <a16:creationId xmlns:a16="http://schemas.microsoft.com/office/drawing/2014/main" id="{1C9E6FA2-52C2-1A0A-E1ED-565DC8FBB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625" y="3838196"/>
            <a:ext cx="1688499" cy="1688499"/>
          </a:xfrm>
          <a:prstGeom prst="rect">
            <a:avLst/>
          </a:prstGeom>
        </p:spPr>
      </p:pic>
      <p:pic>
        <p:nvPicPr>
          <p:cNvPr id="7" name="그림 6" descr="수영, 물, 수중, 유기체이(가) 표시된 사진&#10;&#10;자동 생성된 설명">
            <a:extLst>
              <a:ext uri="{FF2B5EF4-FFF2-40B4-BE49-F238E27FC236}">
                <a16:creationId xmlns:a16="http://schemas.microsoft.com/office/drawing/2014/main" id="{801E2AC7-3B3B-D08B-131D-E9BA337D1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03" y="3838196"/>
            <a:ext cx="1688499" cy="1688499"/>
          </a:xfrm>
          <a:prstGeom prst="rect">
            <a:avLst/>
          </a:prstGeom>
        </p:spPr>
      </p:pic>
      <p:pic>
        <p:nvPicPr>
          <p:cNvPr id="8" name="그림 7" descr="무척추 동물, 해파리, 강장동물, 해양 무척추 동물이(가) 표시된 사진&#10;&#10;자동 생성된 설명">
            <a:extLst>
              <a:ext uri="{FF2B5EF4-FFF2-40B4-BE49-F238E27FC236}">
                <a16:creationId xmlns:a16="http://schemas.microsoft.com/office/drawing/2014/main" id="{1A90FB8A-3F81-745C-7D77-98C238165C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782" y="3838196"/>
            <a:ext cx="1688499" cy="168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92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4CF85-415E-4361-8A6B-45980F00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해파리를 가리는 이미지</a:t>
            </a:r>
          </a:p>
        </p:txBody>
      </p:sp>
      <p:pic>
        <p:nvPicPr>
          <p:cNvPr id="5" name="내용 개체 틀 4" descr="물, 해파리, 텍스트, 해양 생물학이(가) 표시된 사진&#10;&#10;자동 생성된 설명">
            <a:extLst>
              <a:ext uri="{FF2B5EF4-FFF2-40B4-BE49-F238E27FC236}">
                <a16:creationId xmlns:a16="http://schemas.microsoft.com/office/drawing/2014/main" id="{27C9CEE5-2DDE-B44F-519F-E37B008F7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80" y="4304649"/>
            <a:ext cx="1800000" cy="1800000"/>
          </a:xfrm>
        </p:spPr>
      </p:pic>
      <p:pic>
        <p:nvPicPr>
          <p:cNvPr id="7" name="그림 6" descr="무척추 동물, 텍스트, 해양 무척추 동물, 강장동물이(가) 표시된 사진&#10;&#10;자동 생성된 설명">
            <a:extLst>
              <a:ext uri="{FF2B5EF4-FFF2-40B4-BE49-F238E27FC236}">
                <a16:creationId xmlns:a16="http://schemas.microsoft.com/office/drawing/2014/main" id="{8C7A11AA-0566-463F-537F-3D9EDAE73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300" y="4304649"/>
            <a:ext cx="1800000" cy="1800000"/>
          </a:xfrm>
          <a:prstGeom prst="rect">
            <a:avLst/>
          </a:prstGeom>
        </p:spPr>
      </p:pic>
      <p:pic>
        <p:nvPicPr>
          <p:cNvPr id="9" name="그림 8" descr="무척추 동물, 물, 수중, 해양 무척추 동물이(가) 표시된 사진&#10;&#10;자동 생성된 설명">
            <a:extLst>
              <a:ext uri="{FF2B5EF4-FFF2-40B4-BE49-F238E27FC236}">
                <a16:creationId xmlns:a16="http://schemas.microsoft.com/office/drawing/2014/main" id="{94022970-58B6-B11F-FE74-4F75C467C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300" y="2283675"/>
            <a:ext cx="1800000" cy="1800000"/>
          </a:xfrm>
          <a:prstGeom prst="rect">
            <a:avLst/>
          </a:prstGeom>
        </p:spPr>
      </p:pic>
      <p:pic>
        <p:nvPicPr>
          <p:cNvPr id="11" name="그림 10" descr="텍스트, 강장동물, 무척추 동물, 해양 무척추 동물이(가) 표시된 사진&#10;&#10;자동 생성된 설명">
            <a:extLst>
              <a:ext uri="{FF2B5EF4-FFF2-40B4-BE49-F238E27FC236}">
                <a16:creationId xmlns:a16="http://schemas.microsoft.com/office/drawing/2014/main" id="{B1CB0F94-CF83-EDBD-FDD7-810A494C92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205" y="4304649"/>
            <a:ext cx="1800000" cy="1800000"/>
          </a:xfrm>
          <a:prstGeom prst="rect">
            <a:avLst/>
          </a:prstGeom>
        </p:spPr>
      </p:pic>
      <p:pic>
        <p:nvPicPr>
          <p:cNvPr id="13" name="그림 12" descr="암초, 물, 수중, 다이빙이(가) 표시된 사진&#10;&#10;자동 생성된 설명">
            <a:extLst>
              <a:ext uri="{FF2B5EF4-FFF2-40B4-BE49-F238E27FC236}">
                <a16:creationId xmlns:a16="http://schemas.microsoft.com/office/drawing/2014/main" id="{901E080B-933B-BE4F-30F3-5255FAEBE5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80" y="2283675"/>
            <a:ext cx="1800000" cy="1800000"/>
          </a:xfrm>
          <a:prstGeom prst="rect">
            <a:avLst/>
          </a:prstGeom>
        </p:spPr>
      </p:pic>
      <p:pic>
        <p:nvPicPr>
          <p:cNvPr id="15" name="그림 14" descr="무척추 동물, 해파리, 강장동물, 해양 무척추 동물이(가) 표시된 사진&#10;&#10;자동 생성된 설명">
            <a:extLst>
              <a:ext uri="{FF2B5EF4-FFF2-40B4-BE49-F238E27FC236}">
                <a16:creationId xmlns:a16="http://schemas.microsoft.com/office/drawing/2014/main" id="{FDAFD165-A7C5-AA82-4A0F-A2B08FCFBB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205" y="2283675"/>
            <a:ext cx="1800000" cy="1800000"/>
          </a:xfrm>
          <a:prstGeom prst="rect">
            <a:avLst/>
          </a:prstGeom>
        </p:spPr>
      </p:pic>
      <p:pic>
        <p:nvPicPr>
          <p:cNvPr id="17" name="그림 16" descr="물, 수중, 수영, 무척추 동물이(가) 표시된 사진&#10;&#10;자동 생성된 설명">
            <a:extLst>
              <a:ext uri="{FF2B5EF4-FFF2-40B4-BE49-F238E27FC236}">
                <a16:creationId xmlns:a16="http://schemas.microsoft.com/office/drawing/2014/main" id="{7CC02AF7-2C3F-D51E-2B52-908D2169EA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30" y="4304649"/>
            <a:ext cx="1800000" cy="1800000"/>
          </a:xfrm>
          <a:prstGeom prst="rect">
            <a:avLst/>
          </a:prstGeom>
        </p:spPr>
      </p:pic>
      <p:pic>
        <p:nvPicPr>
          <p:cNvPr id="19" name="그림 18" descr="무척추 동물, 해양 무척추 동물, 유기체, 플랑크톤이(가) 표시된 사진&#10;&#10;자동 생성된 설명">
            <a:extLst>
              <a:ext uri="{FF2B5EF4-FFF2-40B4-BE49-F238E27FC236}">
                <a16:creationId xmlns:a16="http://schemas.microsoft.com/office/drawing/2014/main" id="{B2A04A19-E5E7-1A52-6BB2-C0A5EBB36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30" y="228367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7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CA910-82BF-AF25-38A7-4DB3D234E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이상한 이미지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A8DDF6-F990-6B6A-5329-66F0533A7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 descr="무척추 동물, 해파리, 강장동물, 수족관이(가) 표시된 사진&#10;&#10;자동 생성된 설명">
            <a:extLst>
              <a:ext uri="{FF2B5EF4-FFF2-40B4-BE49-F238E27FC236}">
                <a16:creationId xmlns:a16="http://schemas.microsoft.com/office/drawing/2014/main" id="{3A250BB1-0409-95DE-80B0-A2C819B0F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38" y="3081950"/>
            <a:ext cx="2688336" cy="26883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6DBC58-73E9-6D77-2EB6-12F5436DE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699" y="3081950"/>
            <a:ext cx="2688336" cy="2688336"/>
          </a:xfrm>
          <a:prstGeom prst="rect">
            <a:avLst/>
          </a:prstGeom>
        </p:spPr>
      </p:pic>
      <p:pic>
        <p:nvPicPr>
          <p:cNvPr id="6" name="내용 개체 틀 5" descr="무척추 동물, 강장동물, 해파리, 해양 무척추 동물이(가) 표시된 사진&#10;&#10;자동 생성된 설명">
            <a:extLst>
              <a:ext uri="{FF2B5EF4-FFF2-40B4-BE49-F238E27FC236}">
                <a16:creationId xmlns:a16="http://schemas.microsoft.com/office/drawing/2014/main" id="{D111EFD8-44B5-5A8E-D58D-000E894DC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61" y="3081950"/>
            <a:ext cx="2688336" cy="268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44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FC80D-6E59-BAB7-74A5-74FF51C2F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가설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8653A8-B007-36C7-F34B-26FDE184A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5" y="2132856"/>
            <a:ext cx="8277039" cy="4351338"/>
          </a:xfrm>
        </p:spPr>
        <p:txBody>
          <a:bodyPr/>
          <a:lstStyle/>
          <a:p>
            <a:r>
              <a:rPr kumimoji="1" lang="ko-KR" altLang="en-US" dirty="0"/>
              <a:t>가설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워터마크가 모델 학습을 방해할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가설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여러 해파리가 함께 있는 사진이 모델 학습을 방해할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가설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해파리 위에 겹친 방해물이 모델 학습을 방해할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48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D8329-55B0-6BDF-AFBA-F22D1648E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3CF5127-9CC0-8335-1901-83DD8ACAC4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altLang="ko-KR" dirty="0"/>
              <a:t>Data preprocessing</a:t>
            </a:r>
            <a:endParaRPr lang="ko-KR" alt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10E13EA0-92F4-6CC6-FA95-71988BA410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231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B7E7D22-A89E-8CE0-AAEA-7CB226B23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Data preprocessing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EB06F4-8D2A-F4F1-C024-C8FE93C0F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중복 데이터 수작업으로 제거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Blue</a:t>
            </a:r>
            <a:r>
              <a:rPr lang="ko-KR" altLang="en-US" dirty="0" err="1"/>
              <a:t>에</a:t>
            </a:r>
            <a:r>
              <a:rPr lang="ko-KR" altLang="en-US" dirty="0"/>
              <a:t> 있는 </a:t>
            </a:r>
            <a:r>
              <a:rPr lang="en-US" altLang="ko-KR" dirty="0"/>
              <a:t>moon</a:t>
            </a:r>
            <a:r>
              <a:rPr lang="ko-KR" altLang="en-US" dirty="0"/>
              <a:t> </a:t>
            </a:r>
            <a:r>
              <a:rPr lang="en-US" altLang="ko-KR" dirty="0"/>
              <a:t>jellyfish</a:t>
            </a:r>
            <a:r>
              <a:rPr lang="ko-KR" altLang="en-US" dirty="0"/>
              <a:t> 사진 </a:t>
            </a:r>
            <a:r>
              <a:rPr lang="ko-KR" altLang="en-US" dirty="0" err="1"/>
              <a:t>재분류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data augmentation</a:t>
            </a:r>
            <a:r>
              <a:rPr lang="ko-KR" altLang="en-US" dirty="0"/>
              <a:t> 적용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train, valid </a:t>
            </a:r>
            <a:r>
              <a:rPr lang="ko-KR" altLang="en-US" dirty="0"/>
              <a:t>및 </a:t>
            </a:r>
            <a:r>
              <a:rPr lang="en-US" altLang="ko-KR" dirty="0"/>
              <a:t>test </a:t>
            </a:r>
            <a:r>
              <a:rPr lang="ko-KR" altLang="en-US" dirty="0"/>
              <a:t>분류</a:t>
            </a:r>
            <a:r>
              <a:rPr lang="en-US" altLang="ko-KR" dirty="0"/>
              <a:t> </a:t>
            </a:r>
            <a:r>
              <a:rPr lang="ko-KR" altLang="en-US" dirty="0"/>
              <a:t>후 학습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708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0F0AB-1C2A-FEF6-8F39-FE665F38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Data preprocessing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5167DF-2269-68DB-DBE7-83F556FBA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Python</a:t>
            </a:r>
            <a:r>
              <a:rPr kumimoji="1" lang="ko-KR" altLang="en-US" dirty="0"/>
              <a:t>을 활용한 데이터 증강 자동화 작업</a:t>
            </a:r>
            <a:endParaRPr kumimoji="1" lang="en-US" altLang="ko-KR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/>
              <a:t>1_preprocess_images.py</a:t>
            </a:r>
          </a:p>
          <a:p>
            <a:pPr marL="971550" lvl="1" indent="-514350">
              <a:buFont typeface="+mj-lt"/>
              <a:buAutoNum type="arabicPeriod"/>
            </a:pPr>
            <a:r>
              <a:rPr kumimoji="1" lang="en-US" altLang="ko-KR" dirty="0"/>
              <a:t>2_augment_images.py</a:t>
            </a:r>
          </a:p>
          <a:p>
            <a:pPr marL="457200" lvl="1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1538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DE25C-A49C-A902-B40B-3018B8A6F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042271-AF41-A4D7-DDF0-2ADB20CE6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INTRODUCTION</a:t>
            </a:r>
          </a:p>
          <a:p>
            <a:r>
              <a:rPr lang="en-US" altLang="ko-KR" dirty="0"/>
              <a:t>DATA ANALYSIS</a:t>
            </a:r>
          </a:p>
          <a:p>
            <a:pPr lvl="1"/>
            <a:r>
              <a:rPr lang="en-US" altLang="ko-KR" dirty="0"/>
              <a:t>Exploratory Data Analysis</a:t>
            </a:r>
          </a:p>
          <a:p>
            <a:pPr lvl="1"/>
            <a:r>
              <a:rPr lang="en" altLang="ko-KR" dirty="0"/>
              <a:t>Data preprocessing</a:t>
            </a:r>
          </a:p>
          <a:p>
            <a:pPr lvl="1"/>
            <a:r>
              <a:rPr lang="ko-KR" altLang="en-US" dirty="0"/>
              <a:t>모델 비교</a:t>
            </a:r>
            <a:endParaRPr lang="en-US" altLang="ko-KR" dirty="0"/>
          </a:p>
          <a:p>
            <a:pPr lvl="1"/>
            <a:r>
              <a:rPr lang="ko-KR" altLang="en-US" dirty="0"/>
              <a:t>가설 검증</a:t>
            </a:r>
            <a:endParaRPr lang="en-US" altLang="ko-KR" dirty="0"/>
          </a:p>
          <a:p>
            <a:r>
              <a:rPr lang="en-US" altLang="ko-KR" dirty="0"/>
              <a:t>Application development</a:t>
            </a:r>
          </a:p>
          <a:p>
            <a:r>
              <a:rPr lang="en-US" altLang="ko-KR" dirty="0"/>
              <a:t>Results</a:t>
            </a:r>
          </a:p>
          <a:p>
            <a:r>
              <a:rPr lang="en-US" altLang="ko-KR" dirty="0" err="1"/>
              <a:t>DISCUSSIOn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0865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9C41431-BAA6-6916-03CE-79CCFF732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1_preprocess_images.py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3ACE44-F391-3397-DF81-84C039DA3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100" dirty="0"/>
              <a:t>입력 폴더 선택</a:t>
            </a: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en-US" altLang="ko-KR" sz="1100" dirty="0"/>
              <a:t> `</a:t>
            </a:r>
            <a:r>
              <a:rPr lang="en" altLang="ko-KR" sz="1100" dirty="0" err="1"/>
              <a:t>get_input_folder</a:t>
            </a:r>
            <a:r>
              <a:rPr lang="en" altLang="ko-KR" sz="1100" dirty="0"/>
              <a:t>` </a:t>
            </a:r>
            <a:r>
              <a:rPr lang="ko-KR" altLang="en-US" sz="1100" dirty="0"/>
              <a:t>함수로 사용자에게 여러 데이터셋 폴더 선택할 수 있는 옵션 제공</a:t>
            </a:r>
            <a:endParaRPr lang="en-US" altLang="ko-KR" sz="11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100" dirty="0"/>
              <a:t>출력 폴더 생성</a:t>
            </a:r>
            <a:r>
              <a:rPr lang="en-US" altLang="ko-KR" sz="1100" dirty="0"/>
              <a:t>:   </a:t>
            </a:r>
            <a:r>
              <a:rPr lang="ko-KR" altLang="en-US" sz="1100" dirty="0"/>
              <a:t>프로젝트 루트 기준으로 입력 폴더 이름을 반영한 </a:t>
            </a:r>
            <a:r>
              <a:rPr lang="en-US" altLang="ko-KR" sz="1100" dirty="0"/>
              <a:t>`_</a:t>
            </a:r>
            <a:r>
              <a:rPr lang="en" altLang="ko-KR" sz="1100" dirty="0"/>
              <a:t>preprocessed_` </a:t>
            </a:r>
            <a:r>
              <a:rPr lang="ko-KR" altLang="en-US" sz="1100" dirty="0"/>
              <a:t>접두사가 붙은 출력 폴더 생성</a:t>
            </a:r>
            <a:endParaRPr lang="en-US" altLang="ko-KR" sz="11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100" dirty="0"/>
              <a:t>폴더 및 파일 유효성 검사</a:t>
            </a:r>
            <a:r>
              <a:rPr lang="en-US" altLang="ko-KR" sz="1100" dirty="0"/>
              <a:t>: </a:t>
            </a:r>
            <a:r>
              <a:rPr lang="ko-KR" altLang="en-US" sz="1100" dirty="0"/>
              <a:t>입력 폴더가 존재하지 않으면 에러를 발생시킴</a:t>
            </a:r>
            <a:endParaRPr lang="en-US" altLang="ko-KR" sz="11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100" dirty="0"/>
              <a:t>이미지 </a:t>
            </a:r>
            <a:r>
              <a:rPr lang="ko-KR" altLang="en-US" sz="1100" dirty="0" err="1"/>
              <a:t>전처리</a:t>
            </a:r>
            <a:r>
              <a:rPr lang="en-US" altLang="ko-KR" sz="1100" dirty="0"/>
              <a:t>:</a:t>
            </a:r>
          </a:p>
          <a:p>
            <a:pPr lvl="1">
              <a:lnSpc>
                <a:spcPct val="100000"/>
              </a:lnSpc>
            </a:pPr>
            <a:r>
              <a:rPr lang="ko-KR" altLang="en-US" sz="1100" dirty="0"/>
              <a:t>각 이미지를 열어 </a:t>
            </a:r>
            <a:r>
              <a:rPr lang="en" altLang="ko-KR" sz="1100" dirty="0"/>
              <a:t>RGB </a:t>
            </a:r>
            <a:r>
              <a:rPr lang="ko-KR" altLang="en-US" sz="1100" dirty="0"/>
              <a:t>형식으로 변환</a:t>
            </a:r>
            <a:r>
              <a:rPr lang="en-US" altLang="ko-KR" sz="1100" dirty="0"/>
              <a:t>(`</a:t>
            </a:r>
            <a:r>
              <a:rPr lang="en" altLang="ko-KR" sz="1100" dirty="0" err="1"/>
              <a:t>convert_to_rgb</a:t>
            </a:r>
            <a:r>
              <a:rPr lang="en" altLang="ko-KR" sz="1100" dirty="0"/>
              <a:t>`).</a:t>
            </a:r>
          </a:p>
          <a:p>
            <a:pPr lvl="1">
              <a:lnSpc>
                <a:spcPct val="100000"/>
              </a:lnSpc>
            </a:pPr>
            <a:r>
              <a:rPr lang="ko-KR" altLang="en-US" sz="1100" dirty="0"/>
              <a:t>이미지 크기가 </a:t>
            </a:r>
            <a:r>
              <a:rPr lang="en-US" altLang="ko-KR" sz="1100" dirty="0"/>
              <a:t>`224</a:t>
            </a:r>
            <a:r>
              <a:rPr lang="en" altLang="ko-KR" sz="1100" dirty="0"/>
              <a:t>x224`</a:t>
            </a:r>
            <a:r>
              <a:rPr lang="ko-KR" altLang="en-US" sz="1100" dirty="0"/>
              <a:t>가 아니면 지정된 크기로 리사이즈</a:t>
            </a:r>
            <a:r>
              <a:rPr lang="en-US" altLang="ko-KR" sz="11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100" dirty="0"/>
              <a:t>원본 폴더 구조를 유지하면서 출력 폴더에 변환된 이미지를 저장</a:t>
            </a:r>
            <a:r>
              <a:rPr lang="en-US" altLang="ko-KR" sz="11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100" dirty="0"/>
              <a:t>파일명은 </a:t>
            </a:r>
            <a:r>
              <a:rPr lang="en-US" altLang="ko-KR" sz="1100" dirty="0"/>
              <a:t>`.</a:t>
            </a:r>
            <a:r>
              <a:rPr lang="en" altLang="ko-KR" sz="1100" dirty="0"/>
              <a:t>jpg`</a:t>
            </a:r>
            <a:r>
              <a:rPr lang="ko-KR" altLang="en-US" sz="1100" dirty="0"/>
              <a:t>로 변경</a:t>
            </a:r>
            <a:r>
              <a:rPr lang="en-US" altLang="ko-KR" sz="1100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100" dirty="0"/>
              <a:t>예외 처리</a:t>
            </a:r>
            <a:r>
              <a:rPr lang="en-US" altLang="ko-KR" sz="1100" dirty="0"/>
              <a:t>:  </a:t>
            </a:r>
            <a:r>
              <a:rPr lang="ko-KR" altLang="en-US" sz="1100" dirty="0"/>
              <a:t>처리 중 오류가 발생하면 에러 메시지 출력</a:t>
            </a:r>
            <a:r>
              <a:rPr lang="en-US" altLang="ko-KR" sz="1100" dirty="0"/>
              <a:t>,</a:t>
            </a:r>
            <a:r>
              <a:rPr lang="ko-KR" altLang="en-US" sz="1100" dirty="0"/>
              <a:t> 다른 파일 작업 계속 수행</a:t>
            </a:r>
            <a:r>
              <a:rPr lang="en-US" altLang="ko-KR" sz="1100" dirty="0"/>
              <a:t>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100" dirty="0"/>
              <a:t>처리 상태 출력</a:t>
            </a:r>
            <a:r>
              <a:rPr lang="en-US" altLang="ko-KR" sz="1100" dirty="0"/>
              <a:t>:  </a:t>
            </a:r>
            <a:r>
              <a:rPr lang="ko-KR" altLang="en-US" sz="1100" dirty="0"/>
              <a:t>처리된 파일 경로를 출력하여 작업 상태를 사용자에게 알림</a:t>
            </a:r>
            <a:r>
              <a:rPr lang="en-US" altLang="ko-KR" sz="1100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57E8BD-4D19-45A0-96F8-81A1A2CAC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95" y="4360046"/>
            <a:ext cx="7772400" cy="15881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37BCC6-0B0C-8B63-4FCC-52C3EF910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06" y="5980589"/>
            <a:ext cx="7772400" cy="6550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65CE32-DE25-2BBE-1048-3329E879D0FF}"/>
              </a:ext>
            </a:extLst>
          </p:cNvPr>
          <p:cNvSpPr txBox="1"/>
          <p:nvPr/>
        </p:nvSpPr>
        <p:spPr>
          <a:xfrm>
            <a:off x="3904593" y="0"/>
            <a:ext cx="5239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 err="1"/>
              <a:t>https</a:t>
            </a:r>
            <a:r>
              <a:rPr lang="ko-KR" altLang="en-US" sz="1000" dirty="0"/>
              <a:t>://</a:t>
            </a:r>
            <a:r>
              <a:rPr lang="ko-KR" altLang="en-US" sz="1000" dirty="0" err="1"/>
              <a:t>github.com</a:t>
            </a:r>
            <a:r>
              <a:rPr lang="ko-KR" altLang="en-US" sz="1000" dirty="0"/>
              <a:t>/JUD210/</a:t>
            </a:r>
            <a:r>
              <a:rPr lang="ko-KR" altLang="en-US" sz="1000" dirty="0" err="1"/>
              <a:t>jellydeep</a:t>
            </a:r>
            <a:r>
              <a:rPr lang="ko-KR" altLang="en-US" sz="1000" dirty="0"/>
              <a:t>/</a:t>
            </a:r>
            <a:r>
              <a:rPr lang="ko-KR" altLang="en-US" sz="1000" dirty="0" err="1"/>
              <a:t>blob</a:t>
            </a:r>
            <a:r>
              <a:rPr lang="ko-KR" altLang="en-US" sz="1000" dirty="0"/>
              <a:t>/</a:t>
            </a:r>
            <a:r>
              <a:rPr lang="ko-KR" altLang="en-US" sz="1000" dirty="0" err="1"/>
              <a:t>main</a:t>
            </a:r>
            <a:r>
              <a:rPr lang="ko-KR" altLang="en-US" sz="1000" dirty="0"/>
              <a:t>/</a:t>
            </a:r>
            <a:r>
              <a:rPr lang="ko-KR" altLang="en-US" sz="1000" dirty="0" err="1"/>
              <a:t>python_script</a:t>
            </a:r>
            <a:r>
              <a:rPr lang="ko-KR" altLang="en-US" sz="1000" dirty="0"/>
              <a:t>/1_preprocess_images.py</a:t>
            </a:r>
          </a:p>
        </p:txBody>
      </p:sp>
    </p:spTree>
    <p:extLst>
      <p:ext uri="{BB962C8B-B14F-4D97-AF65-F5344CB8AC3E}">
        <p14:creationId xmlns:p14="http://schemas.microsoft.com/office/powerpoint/2010/main" val="1743118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AFFDB-D10C-597E-8FF7-3728B33C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2_augment_images.py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D4015-997A-ECD1-1E3F-13FD254B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100" dirty="0"/>
              <a:t>코드</a:t>
            </a:r>
            <a:r>
              <a:rPr lang="en-US" altLang="ko-KR" sz="1100" dirty="0"/>
              <a:t> </a:t>
            </a:r>
            <a:r>
              <a:rPr lang="ko-KR" altLang="en-US" sz="1100" dirty="0"/>
              <a:t>목적</a:t>
            </a:r>
            <a:r>
              <a:rPr lang="en-US" altLang="ko-KR" sz="1100" dirty="0"/>
              <a:t>: </a:t>
            </a:r>
            <a:r>
              <a:rPr lang="ko-KR" altLang="en-US" sz="1100" dirty="0"/>
              <a:t>데이터 불균형 해소와 증강을 통해 모델 학습에 적합한 데이터셋 준비</a:t>
            </a:r>
            <a:r>
              <a:rPr lang="en-US" altLang="ko-KR" sz="1100" dirty="0"/>
              <a:t>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ko-KR" altLang="en-US" sz="1100" dirty="0"/>
              <a:t>입력 폴더 초기화</a:t>
            </a:r>
            <a:r>
              <a:rPr lang="en-US" altLang="ko-KR" sz="1100" dirty="0"/>
              <a:t>:  </a:t>
            </a:r>
            <a:r>
              <a:rPr lang="ko-KR" altLang="en-US" sz="1100" dirty="0"/>
              <a:t>사용자가 선택한 </a:t>
            </a:r>
            <a:r>
              <a:rPr lang="ko-KR" altLang="en-US" sz="1100" dirty="0" err="1"/>
              <a:t>전처리된</a:t>
            </a:r>
            <a:r>
              <a:rPr lang="ko-KR" altLang="en-US" sz="1100" dirty="0"/>
              <a:t> 데이터셋 폴더를 불러오고</a:t>
            </a:r>
            <a:r>
              <a:rPr lang="en-US" altLang="ko-KR" sz="1100" dirty="0"/>
              <a:t>, </a:t>
            </a:r>
            <a:r>
              <a:rPr lang="ko-KR" altLang="en-US" sz="1100" dirty="0"/>
              <a:t>기존 증강 이미지</a:t>
            </a:r>
            <a:r>
              <a:rPr lang="en-US" altLang="ko-KR" sz="1100" dirty="0"/>
              <a:t>(`Aug_` </a:t>
            </a:r>
            <a:r>
              <a:rPr lang="ko-KR" altLang="en-US" sz="1100" dirty="0"/>
              <a:t>접두사</a:t>
            </a:r>
            <a:r>
              <a:rPr lang="en-US" altLang="ko-KR" sz="1100" dirty="0"/>
              <a:t>)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삭제</a:t>
            </a:r>
            <a:r>
              <a:rPr lang="en-US" altLang="ko-KR" sz="1100" dirty="0"/>
              <a:t>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ko-KR" altLang="en-US" sz="1100" dirty="0"/>
              <a:t>증강 방법 정의</a:t>
            </a:r>
            <a:r>
              <a:rPr lang="en-US" altLang="ko-KR" sz="1100" dirty="0"/>
              <a:t>: </a:t>
            </a:r>
            <a:r>
              <a:rPr lang="ko-KR" altLang="en-US" sz="1100" dirty="0"/>
              <a:t>이동</a:t>
            </a:r>
            <a:r>
              <a:rPr lang="en-US" altLang="ko-KR" sz="1100" dirty="0"/>
              <a:t>(move), </a:t>
            </a:r>
            <a:r>
              <a:rPr lang="ko-KR" altLang="en-US" sz="1100" dirty="0"/>
              <a:t>확대</a:t>
            </a:r>
            <a:r>
              <a:rPr lang="en-US" altLang="ko-KR" sz="1100" dirty="0"/>
              <a:t>/</a:t>
            </a:r>
            <a:r>
              <a:rPr lang="ko-KR" altLang="en-US" sz="1100" dirty="0"/>
              <a:t>축소</a:t>
            </a:r>
            <a:r>
              <a:rPr lang="en-US" altLang="ko-KR" sz="1100" dirty="0"/>
              <a:t>(zoom), </a:t>
            </a:r>
            <a:r>
              <a:rPr lang="ko-KR" altLang="en-US" sz="1100" dirty="0" err="1"/>
              <a:t>크롭</a:t>
            </a:r>
            <a:r>
              <a:rPr lang="en-US" altLang="ko-KR" sz="1100" dirty="0"/>
              <a:t>(crop), </a:t>
            </a:r>
            <a:r>
              <a:rPr lang="ko-KR" altLang="en-US" sz="1100" dirty="0"/>
              <a:t>회전</a:t>
            </a:r>
            <a:r>
              <a:rPr lang="en-US" altLang="ko-KR" sz="1100" dirty="0"/>
              <a:t>(rotate) </a:t>
            </a:r>
            <a:r>
              <a:rPr lang="ko-KR" altLang="en-US" sz="1100" dirty="0"/>
              <a:t>등 이미지 증강 함수 정의</a:t>
            </a:r>
            <a:r>
              <a:rPr lang="en-US" altLang="ko-KR" sz="1100" dirty="0"/>
              <a:t>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ko-KR" altLang="en-US" sz="1100" dirty="0"/>
              <a:t>데이터 균등화</a:t>
            </a:r>
            <a:r>
              <a:rPr lang="en-US" altLang="ko-KR" sz="1100" dirty="0"/>
              <a:t>: </a:t>
            </a:r>
            <a:r>
              <a:rPr lang="ko-KR" altLang="en-US" sz="1100" dirty="0"/>
              <a:t>각 클래스의 이미지를 </a:t>
            </a:r>
            <a:r>
              <a:rPr lang="en-US" altLang="ko-KR" sz="1100" dirty="0"/>
              <a:t>250</a:t>
            </a:r>
            <a:r>
              <a:rPr lang="ko-KR" altLang="en-US" sz="1100" dirty="0"/>
              <a:t>개로 맞추기 위해 부족한 만큼 기존 이미지를 랜덤 선택 후 증강</a:t>
            </a:r>
            <a:r>
              <a:rPr lang="en-US" altLang="ko-KR" sz="1100" dirty="0"/>
              <a:t>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ko-KR" altLang="en-US" sz="1100" dirty="0"/>
              <a:t>결과 저장</a:t>
            </a:r>
            <a:r>
              <a:rPr lang="en-US" altLang="ko-KR" sz="1100" dirty="0"/>
              <a:t>:  </a:t>
            </a:r>
          </a:p>
          <a:p>
            <a:pPr lvl="1">
              <a:lnSpc>
                <a:spcPct val="100000"/>
              </a:lnSpc>
            </a:pPr>
            <a:r>
              <a:rPr lang="ko-KR" altLang="en-US" sz="1100" dirty="0"/>
              <a:t>증강된 이미지는 </a:t>
            </a:r>
            <a:r>
              <a:rPr lang="en-US" altLang="ko-KR" sz="1100" dirty="0"/>
              <a:t>`</a:t>
            </a:r>
            <a:r>
              <a:rPr lang="en-US" altLang="ko-KR" sz="1100" dirty="0" err="1"/>
              <a:t>Aug_bal</a:t>
            </a:r>
            <a:r>
              <a:rPr lang="en-US" altLang="ko-KR" sz="1100" dirty="0"/>
              <a:t>_` </a:t>
            </a:r>
            <a:r>
              <a:rPr lang="ko-KR" altLang="en-US" sz="1100" dirty="0"/>
              <a:t>접두사가 붙은 이름으로 저장</a:t>
            </a:r>
            <a:r>
              <a:rPr lang="en-US" altLang="ko-KR" sz="11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100" dirty="0"/>
              <a:t>각 클래스별 원본</a:t>
            </a:r>
            <a:r>
              <a:rPr lang="en-US" altLang="ko-KR" sz="1100" dirty="0"/>
              <a:t>/</a:t>
            </a:r>
            <a:r>
              <a:rPr lang="ko-KR" altLang="en-US" sz="1100" dirty="0"/>
              <a:t>증강 이미지 개수 및 총 개수 출력</a:t>
            </a:r>
            <a:r>
              <a:rPr lang="en-US" altLang="ko-KR" sz="11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777DE1-6FA0-1DA2-C060-76B25D35C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16" y="3588711"/>
            <a:ext cx="7772400" cy="12413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DF631E-7AB7-85A3-DF20-767CCE8C7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61" y="4858487"/>
            <a:ext cx="7772400" cy="1909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183A1F-47E1-2B41-5F95-995C4FC17C57}"/>
              </a:ext>
            </a:extLst>
          </p:cNvPr>
          <p:cNvSpPr txBox="1"/>
          <p:nvPr/>
        </p:nvSpPr>
        <p:spPr>
          <a:xfrm>
            <a:off x="4177862" y="-33051"/>
            <a:ext cx="49661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 err="1"/>
              <a:t>https</a:t>
            </a:r>
            <a:r>
              <a:rPr lang="ko-KR" altLang="en-US" sz="1000" dirty="0"/>
              <a:t>://</a:t>
            </a:r>
            <a:r>
              <a:rPr lang="ko-KR" altLang="en-US" sz="1000" dirty="0" err="1"/>
              <a:t>github.com</a:t>
            </a:r>
            <a:r>
              <a:rPr lang="ko-KR" altLang="en-US" sz="1000" dirty="0"/>
              <a:t>/JUD210/</a:t>
            </a:r>
            <a:r>
              <a:rPr lang="ko-KR" altLang="en-US" sz="1000" dirty="0" err="1"/>
              <a:t>jellydeep</a:t>
            </a:r>
            <a:r>
              <a:rPr lang="ko-KR" altLang="en-US" sz="1000" dirty="0"/>
              <a:t>/</a:t>
            </a:r>
            <a:r>
              <a:rPr lang="ko-KR" altLang="en-US" sz="1000" dirty="0" err="1"/>
              <a:t>blob</a:t>
            </a:r>
            <a:r>
              <a:rPr lang="ko-KR" altLang="en-US" sz="1000" dirty="0"/>
              <a:t>/</a:t>
            </a:r>
            <a:r>
              <a:rPr lang="ko-KR" altLang="en-US" sz="1000" dirty="0" err="1"/>
              <a:t>main</a:t>
            </a:r>
            <a:r>
              <a:rPr lang="ko-KR" altLang="en-US" sz="1000" dirty="0"/>
              <a:t>/</a:t>
            </a:r>
            <a:r>
              <a:rPr lang="ko-KR" altLang="en-US" sz="1000" dirty="0" err="1"/>
              <a:t>python_script</a:t>
            </a:r>
            <a:r>
              <a:rPr lang="ko-KR" altLang="en-US" sz="1000" dirty="0"/>
              <a:t>/2_augment_images.py</a:t>
            </a:r>
          </a:p>
        </p:txBody>
      </p:sp>
    </p:spTree>
    <p:extLst>
      <p:ext uri="{BB962C8B-B14F-4D97-AF65-F5344CB8AC3E}">
        <p14:creationId xmlns:p14="http://schemas.microsoft.com/office/powerpoint/2010/main" val="4177079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6B4E1-B585-1FA3-3F34-31BBD0CF3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498DF2A-650B-6BB6-FF97-845180EAB2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F7513992-3B40-5CB8-5424-A64AF4115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어떤 모델이 가장 성능이 잘 나올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3511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6ED23A6-4376-D3CC-A63C-F39B98AD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가공 전 데이터 학습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1C36164-E835-1AF2-4C7E-D4BAFA5C2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ResNet-18(</a:t>
            </a:r>
            <a:r>
              <a:rPr lang="en-US" altLang="ko-KR" dirty="0" err="1"/>
              <a:t>pytorch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Validation acc 0.0769, Test acc 0.0000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BB98C3-B563-C730-0FD4-0773DBDE92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453"/>
          <a:stretch/>
        </p:blipFill>
        <p:spPr>
          <a:xfrm>
            <a:off x="1512000" y="3996127"/>
            <a:ext cx="6120000" cy="25575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F778D8-CB83-10D3-294B-A4464D2A98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5797"/>
          <a:stretch/>
        </p:blipFill>
        <p:spPr>
          <a:xfrm>
            <a:off x="1512000" y="2682552"/>
            <a:ext cx="6120000" cy="11958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D0F664D-710B-B747-7FD1-247E784AF0E5}"/>
              </a:ext>
            </a:extLst>
          </p:cNvPr>
          <p:cNvSpPr/>
          <p:nvPr/>
        </p:nvSpPr>
        <p:spPr>
          <a:xfrm>
            <a:off x="1512000" y="2682553"/>
            <a:ext cx="6120000" cy="310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235E67-8FD9-5091-525E-0335A423981A}"/>
              </a:ext>
            </a:extLst>
          </p:cNvPr>
          <p:cNvSpPr/>
          <p:nvPr/>
        </p:nvSpPr>
        <p:spPr>
          <a:xfrm>
            <a:off x="1512000" y="3672244"/>
            <a:ext cx="2353418" cy="2070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DE6EB6-EB60-F2C7-0830-31776B782DC6}"/>
              </a:ext>
            </a:extLst>
          </p:cNvPr>
          <p:cNvSpPr txBox="1"/>
          <p:nvPr/>
        </p:nvSpPr>
        <p:spPr>
          <a:xfrm>
            <a:off x="4572000" y="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 err="1"/>
              <a:t>https</a:t>
            </a:r>
            <a:r>
              <a:rPr lang="ko-KR" altLang="en-US" sz="1000" dirty="0"/>
              <a:t>://</a:t>
            </a:r>
            <a:r>
              <a:rPr lang="ko-KR" altLang="en-US" sz="1000" dirty="0" err="1"/>
              <a:t>github.com</a:t>
            </a:r>
            <a:r>
              <a:rPr lang="ko-KR" altLang="en-US" sz="1000" dirty="0"/>
              <a:t>/JUD210/</a:t>
            </a:r>
            <a:r>
              <a:rPr lang="ko-KR" altLang="en-US" sz="1000" dirty="0" err="1"/>
              <a:t>jellydeep</a:t>
            </a:r>
            <a:r>
              <a:rPr lang="ko-KR" altLang="en-US" sz="1000" dirty="0"/>
              <a:t>/</a:t>
            </a:r>
            <a:r>
              <a:rPr lang="ko-KR" altLang="en-US" sz="1000" dirty="0" err="1"/>
              <a:t>blob</a:t>
            </a:r>
            <a:r>
              <a:rPr lang="ko-KR" altLang="en-US" sz="1000" dirty="0"/>
              <a:t>/</a:t>
            </a:r>
            <a:r>
              <a:rPr lang="ko-KR" altLang="en-US" sz="1000" dirty="0" err="1"/>
              <a:t>main</a:t>
            </a:r>
            <a:r>
              <a:rPr lang="ko-KR" altLang="en-US" sz="1000" dirty="0"/>
              <a:t>/</a:t>
            </a:r>
            <a:r>
              <a:rPr lang="ko-KR" altLang="en-US" sz="1000" dirty="0" err="1"/>
              <a:t>ipynb_files</a:t>
            </a:r>
            <a:r>
              <a:rPr lang="ko-KR" altLang="en-US" sz="1000" dirty="0"/>
              <a:t>/timm_resnet18.ipynb</a:t>
            </a:r>
          </a:p>
        </p:txBody>
      </p:sp>
    </p:spTree>
    <p:extLst>
      <p:ext uri="{BB962C8B-B14F-4D97-AF65-F5344CB8AC3E}">
        <p14:creationId xmlns:p14="http://schemas.microsoft.com/office/powerpoint/2010/main" val="1799250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E8A31-736A-B93D-0C9D-5B445CD2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가공 전 데이터 학습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A22EF3-6B0A-6B60-6A4F-0F73B07FC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LeNet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pytorch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과대적합 발생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EEFFEB-DABC-2C70-04F6-8D6EA7FB2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3341336"/>
            <a:ext cx="5740400" cy="243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C47730-A94B-675F-DE7E-A7628F2F4F93}"/>
              </a:ext>
            </a:extLst>
          </p:cNvPr>
          <p:cNvSpPr txBox="1"/>
          <p:nvPr/>
        </p:nvSpPr>
        <p:spPr>
          <a:xfrm>
            <a:off x="4572000" y="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 err="1"/>
              <a:t>https</a:t>
            </a:r>
            <a:r>
              <a:rPr lang="ko-KR" altLang="en-US" sz="1000" dirty="0"/>
              <a:t>://</a:t>
            </a:r>
            <a:r>
              <a:rPr lang="ko-KR" altLang="en-US" sz="1000" dirty="0" err="1"/>
              <a:t>github.com</a:t>
            </a:r>
            <a:r>
              <a:rPr lang="ko-KR" altLang="en-US" sz="1000" dirty="0"/>
              <a:t>/JUD210/</a:t>
            </a:r>
            <a:r>
              <a:rPr lang="ko-KR" altLang="en-US" sz="1000" dirty="0" err="1"/>
              <a:t>jellydeep</a:t>
            </a:r>
            <a:r>
              <a:rPr lang="ko-KR" altLang="en-US" sz="1000" dirty="0"/>
              <a:t>/</a:t>
            </a:r>
            <a:r>
              <a:rPr lang="ko-KR" altLang="en-US" sz="1000" dirty="0" err="1"/>
              <a:t>blob</a:t>
            </a:r>
            <a:r>
              <a:rPr lang="ko-KR" altLang="en-US" sz="1000" dirty="0"/>
              <a:t>/</a:t>
            </a:r>
            <a:r>
              <a:rPr lang="ko-KR" altLang="en-US" sz="1000" dirty="0" err="1"/>
              <a:t>main</a:t>
            </a:r>
            <a:r>
              <a:rPr lang="ko-KR" altLang="en-US" sz="1000" dirty="0"/>
              <a:t>/</a:t>
            </a:r>
            <a:r>
              <a:rPr lang="ko-KR" altLang="en-US" sz="1000" dirty="0" err="1"/>
              <a:t>ipynb_files</a:t>
            </a:r>
            <a:r>
              <a:rPr lang="ko-KR" altLang="en-US" sz="1000" dirty="0"/>
              <a:t>/</a:t>
            </a:r>
            <a:r>
              <a:rPr lang="ko-KR" altLang="en-US" sz="1000" dirty="0" err="1"/>
              <a:t>LeNet_pytorch.ipynb</a:t>
            </a:r>
            <a:endParaRPr lang="ko-KR" altLang="en-US" sz="1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92C7D2-FF8A-6118-6831-722EE45D8DD1}"/>
              </a:ext>
            </a:extLst>
          </p:cNvPr>
          <p:cNvSpPr/>
          <p:nvPr/>
        </p:nvSpPr>
        <p:spPr>
          <a:xfrm>
            <a:off x="1669653" y="5263938"/>
            <a:ext cx="5740400" cy="633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621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41425-6079-673B-A3AB-7E310BAA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EfficientNetB3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6F0E3-E511-A4B6-644E-F99F36398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학습 되지 않음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3C158-D669-B7F5-AF96-D82E94E1A6A2}"/>
              </a:ext>
            </a:extLst>
          </p:cNvPr>
          <p:cNvSpPr txBox="1"/>
          <p:nvPr/>
        </p:nvSpPr>
        <p:spPr>
          <a:xfrm>
            <a:off x="4572000" y="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 err="1"/>
              <a:t>https</a:t>
            </a:r>
            <a:r>
              <a:rPr lang="ko-KR" altLang="en-US" sz="1000" dirty="0"/>
              <a:t>://</a:t>
            </a:r>
            <a:r>
              <a:rPr lang="ko-KR" altLang="en-US" sz="1000" dirty="0" err="1"/>
              <a:t>github.com</a:t>
            </a:r>
            <a:r>
              <a:rPr lang="ko-KR" altLang="en-US" sz="1000" dirty="0"/>
              <a:t>/JUD210/</a:t>
            </a:r>
            <a:r>
              <a:rPr lang="ko-KR" altLang="en-US" sz="1000" dirty="0" err="1"/>
              <a:t>jellydeep</a:t>
            </a:r>
            <a:r>
              <a:rPr lang="ko-KR" altLang="en-US" sz="1000" dirty="0"/>
              <a:t>/</a:t>
            </a:r>
            <a:r>
              <a:rPr lang="ko-KR" altLang="en-US" sz="1000" dirty="0" err="1"/>
              <a:t>blob</a:t>
            </a:r>
            <a:r>
              <a:rPr lang="ko-KR" altLang="en-US" sz="1000" dirty="0"/>
              <a:t>/</a:t>
            </a:r>
            <a:r>
              <a:rPr lang="ko-KR" altLang="en-US" sz="1000" dirty="0" err="1"/>
              <a:t>main</a:t>
            </a:r>
            <a:r>
              <a:rPr lang="ko-KR" altLang="en-US" sz="1000" dirty="0"/>
              <a:t>/</a:t>
            </a:r>
            <a:r>
              <a:rPr lang="ko-KR" altLang="en-US" sz="1000" dirty="0" err="1"/>
              <a:t>ipynb_files</a:t>
            </a:r>
            <a:r>
              <a:rPr lang="ko-KR" altLang="en-US" sz="1000" dirty="0"/>
              <a:t>/EfficientNetB3.ipynb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558964-2939-0DEE-A8BB-44680520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0" y="2535094"/>
            <a:ext cx="6120000" cy="15589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5C30EB-21A4-23F2-6D5D-0B50C492C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000" y="4167381"/>
            <a:ext cx="6120000" cy="23412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942859-F4C9-7A55-43DC-927EAD9ED7B1}"/>
              </a:ext>
            </a:extLst>
          </p:cNvPr>
          <p:cNvSpPr/>
          <p:nvPr/>
        </p:nvSpPr>
        <p:spPr>
          <a:xfrm>
            <a:off x="1458000" y="2954342"/>
            <a:ext cx="6174000" cy="353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C3313E-6791-5B62-91E2-B3D590B6B3CE}"/>
              </a:ext>
            </a:extLst>
          </p:cNvPr>
          <p:cNvSpPr/>
          <p:nvPr/>
        </p:nvSpPr>
        <p:spPr>
          <a:xfrm>
            <a:off x="1458000" y="3752961"/>
            <a:ext cx="4831964" cy="353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84BA131-3C5C-ED10-425C-697EF0355290}"/>
              </a:ext>
            </a:extLst>
          </p:cNvPr>
          <p:cNvSpPr txBox="1">
            <a:spLocks/>
          </p:cNvSpPr>
          <p:nvPr/>
        </p:nvSpPr>
        <p:spPr>
          <a:xfrm>
            <a:off x="0" y="47141"/>
            <a:ext cx="2133600" cy="60163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kumimoji="1" lang="ko-KR" altLang="en-US" sz="2400" dirty="0">
                <a:solidFill>
                  <a:schemeClr val="tx1"/>
                </a:solidFill>
              </a:rPr>
              <a:t>데이터 가공 후</a:t>
            </a:r>
          </a:p>
        </p:txBody>
      </p:sp>
    </p:spTree>
    <p:extLst>
      <p:ext uri="{BB962C8B-B14F-4D97-AF65-F5344CB8AC3E}">
        <p14:creationId xmlns:p14="http://schemas.microsoft.com/office/powerpoint/2010/main" val="3931332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17F44-9F18-9C3F-36E3-25904F78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MobileNetV3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BBA2A-C049-300C-BC70-850C744D7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초기 모델 </a:t>
            </a:r>
            <a:r>
              <a:rPr kumimoji="1" lang="en-US" altLang="ko-KR" dirty="0"/>
              <a:t>Test acc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0.18</a:t>
            </a:r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일에 걸친 </a:t>
            </a:r>
            <a:r>
              <a:rPr kumimoji="1" lang="en-US" altLang="ko-KR" dirty="0"/>
              <a:t>Fine</a:t>
            </a:r>
            <a:r>
              <a:rPr kumimoji="1" lang="ko-KR" altLang="en-US" dirty="0"/>
              <a:t> </a:t>
            </a:r>
            <a:r>
              <a:rPr kumimoji="1" lang="en-US" altLang="ko-KR" dirty="0"/>
              <a:t>tuning</a:t>
            </a:r>
            <a:r>
              <a:rPr kumimoji="1" lang="ko-KR" altLang="en-US" dirty="0"/>
              <a:t> 통해 </a:t>
            </a:r>
            <a:r>
              <a:rPr kumimoji="1" lang="en-US" altLang="ko-KR" dirty="0"/>
              <a:t>Test acc 0.6632</a:t>
            </a:r>
            <a:r>
              <a:rPr kumimoji="1" lang="ko-KR" altLang="en-US" dirty="0"/>
              <a:t>까지 올림</a:t>
            </a:r>
            <a:endParaRPr kumimoji="1" lang="en-US" altLang="ko-KR" dirty="0"/>
          </a:p>
          <a:p>
            <a:r>
              <a:rPr kumimoji="1" lang="en-US" altLang="ko-KR" dirty="0"/>
              <a:t>Kaggle</a:t>
            </a:r>
            <a:r>
              <a:rPr kumimoji="1" lang="ko-KR" altLang="en-US" dirty="0"/>
              <a:t> 모델에서 </a:t>
            </a:r>
            <a:r>
              <a:rPr kumimoji="1" lang="en-US" altLang="ko-KR" dirty="0"/>
              <a:t>0.72</a:t>
            </a:r>
            <a:r>
              <a:rPr kumimoji="1" lang="ko-KR" altLang="en-US" dirty="0"/>
              <a:t>까지 높인 결과 있음</a:t>
            </a:r>
            <a:endParaRPr kumimoji="1" lang="en-US" altLang="ko-KR" dirty="0"/>
          </a:p>
          <a:p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A65AF-23B0-1C9F-3830-FAFD9A4F8BB8}"/>
              </a:ext>
            </a:extLst>
          </p:cNvPr>
          <p:cNvSpPr txBox="1"/>
          <p:nvPr/>
        </p:nvSpPr>
        <p:spPr>
          <a:xfrm>
            <a:off x="3034145" y="0"/>
            <a:ext cx="610985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hlinkClick r:id="rId3"/>
              </a:rPr>
              <a:t>https://github.com/JUD210/jellydeep/blob/main/ipynb_files/MobileNetV3.ipynb</a:t>
            </a:r>
            <a:endParaRPr lang="en-US" altLang="ko-KR" sz="1000" dirty="0"/>
          </a:p>
          <a:p>
            <a:pPr algn="r"/>
            <a:r>
              <a:rPr lang="en" altLang="ko-KR" sz="1000" dirty="0">
                <a:effectLst/>
                <a:hlinkClick r:id="rId4"/>
              </a:rPr>
              <a:t>https://www.kaggle.com/code/guanlintao/mobilenetv3-jellyfish-image-predict/notebook</a:t>
            </a:r>
            <a:endParaRPr lang="en-US" altLang="ko-KR" sz="1000" dirty="0">
              <a:effectLst/>
            </a:endParaRPr>
          </a:p>
          <a:p>
            <a:pPr algn="r"/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DA5A1F-D6B4-022D-C1F4-5E5D9D55E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000" y="3096738"/>
            <a:ext cx="5400000" cy="13694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726AFD-6090-1572-ACFB-A46B5F404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000" y="4618241"/>
            <a:ext cx="5400000" cy="218448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E48D32D-9F70-99AE-D406-B215C922D457}"/>
              </a:ext>
            </a:extLst>
          </p:cNvPr>
          <p:cNvSpPr/>
          <p:nvPr/>
        </p:nvSpPr>
        <p:spPr>
          <a:xfrm>
            <a:off x="1913566" y="3429001"/>
            <a:ext cx="5400000" cy="353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8A8098-4AAC-E256-89E7-AED72278C81B}"/>
              </a:ext>
            </a:extLst>
          </p:cNvPr>
          <p:cNvSpPr/>
          <p:nvPr/>
        </p:nvSpPr>
        <p:spPr>
          <a:xfrm>
            <a:off x="1872000" y="4232177"/>
            <a:ext cx="4196291" cy="233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13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8D470C3-4999-F3AC-4643-B8806EB4269E}"/>
              </a:ext>
            </a:extLst>
          </p:cNvPr>
          <p:cNvGrpSpPr/>
          <p:nvPr/>
        </p:nvGrpSpPr>
        <p:grpSpPr>
          <a:xfrm>
            <a:off x="972000" y="2262917"/>
            <a:ext cx="7200000" cy="1406897"/>
            <a:chOff x="972000" y="2262917"/>
            <a:chExt cx="7200000" cy="140689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7837CAB-CCC2-89EF-C127-FDF4BB95C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2000" y="2262917"/>
              <a:ext cx="7200000" cy="140689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283826-197B-7644-2622-4548B364FB00}"/>
                </a:ext>
              </a:extLst>
            </p:cNvPr>
            <p:cNvSpPr/>
            <p:nvPr/>
          </p:nvSpPr>
          <p:spPr>
            <a:xfrm>
              <a:off x="1103780" y="3196117"/>
              <a:ext cx="1002111" cy="191064"/>
            </a:xfrm>
            <a:prstGeom prst="rect">
              <a:avLst/>
            </a:prstGeom>
            <a:solidFill>
              <a:srgbClr val="F5F5F5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F18C814-5DC6-AAFA-C1D4-0E721742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ResNet-18(</a:t>
            </a:r>
            <a:r>
              <a:rPr kumimoji="1" lang="en-US" altLang="ko-KR" dirty="0" err="1"/>
              <a:t>pytorch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E70D4C-1244-866E-B951-952AE6233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Val acc 0.8917, Test acc 0.9167</a:t>
            </a:r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C8F813-0241-F8CB-FD2F-E874AEFC0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3669814"/>
            <a:ext cx="7200000" cy="285619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7920F03-24C6-88CA-32E5-B1A5B0BA9A31}"/>
              </a:ext>
            </a:extLst>
          </p:cNvPr>
          <p:cNvSpPr/>
          <p:nvPr/>
        </p:nvSpPr>
        <p:spPr>
          <a:xfrm>
            <a:off x="972000" y="3428999"/>
            <a:ext cx="2851855" cy="261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99B4FD-9124-5F42-35A8-3DD08F760AA7}"/>
              </a:ext>
            </a:extLst>
          </p:cNvPr>
          <p:cNvSpPr/>
          <p:nvPr/>
        </p:nvSpPr>
        <p:spPr>
          <a:xfrm>
            <a:off x="971999" y="2385298"/>
            <a:ext cx="7199999" cy="235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3DAE64-27BE-26BB-BD93-B37F37A24610}"/>
              </a:ext>
            </a:extLst>
          </p:cNvPr>
          <p:cNvSpPr txBox="1"/>
          <p:nvPr/>
        </p:nvSpPr>
        <p:spPr>
          <a:xfrm>
            <a:off x="4572000" y="-91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 err="1"/>
              <a:t>https</a:t>
            </a:r>
            <a:r>
              <a:rPr lang="ko-KR" altLang="en-US" sz="1000" dirty="0"/>
              <a:t>://</a:t>
            </a:r>
            <a:r>
              <a:rPr lang="ko-KR" altLang="en-US" sz="1000" dirty="0" err="1"/>
              <a:t>github.com</a:t>
            </a:r>
            <a:r>
              <a:rPr lang="ko-KR" altLang="en-US" sz="1000" dirty="0"/>
              <a:t>/JUD210/</a:t>
            </a:r>
            <a:r>
              <a:rPr lang="ko-KR" altLang="en-US" sz="1000" dirty="0" err="1"/>
              <a:t>jellydeep</a:t>
            </a:r>
            <a:r>
              <a:rPr lang="ko-KR" altLang="en-US" sz="1000" dirty="0"/>
              <a:t>/</a:t>
            </a:r>
            <a:r>
              <a:rPr lang="ko-KR" altLang="en-US" sz="1000" dirty="0" err="1"/>
              <a:t>blob</a:t>
            </a:r>
            <a:r>
              <a:rPr lang="ko-KR" altLang="en-US" sz="1000" dirty="0"/>
              <a:t>/</a:t>
            </a:r>
            <a:r>
              <a:rPr lang="ko-KR" altLang="en-US" sz="1000" dirty="0" err="1"/>
              <a:t>main</a:t>
            </a:r>
            <a:r>
              <a:rPr lang="ko-KR" altLang="en-US" sz="1000" dirty="0"/>
              <a:t>/</a:t>
            </a:r>
            <a:r>
              <a:rPr lang="ko-KR" altLang="en-US" sz="1000" dirty="0" err="1"/>
              <a:t>ipynb_files</a:t>
            </a:r>
            <a:r>
              <a:rPr lang="ko-KR" altLang="en-US" sz="1000" dirty="0"/>
              <a:t>/ResNet18.ipynb</a:t>
            </a:r>
          </a:p>
        </p:txBody>
      </p:sp>
    </p:spTree>
    <p:extLst>
      <p:ext uri="{BB962C8B-B14F-4D97-AF65-F5344CB8AC3E}">
        <p14:creationId xmlns:p14="http://schemas.microsoft.com/office/powerpoint/2010/main" val="3788851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56867-5268-BC88-60D7-9403B0D54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ResNet-50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D8ABB2-B5FC-B3AF-8B9B-14BAF74DA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Val acc 0.8417, Test acc 0.8800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5DB04-5C94-587D-250F-0191DC8EBC53}"/>
              </a:ext>
            </a:extLst>
          </p:cNvPr>
          <p:cNvSpPr txBox="1"/>
          <p:nvPr/>
        </p:nvSpPr>
        <p:spPr>
          <a:xfrm>
            <a:off x="4572000" y="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 err="1"/>
              <a:t>https</a:t>
            </a:r>
            <a:r>
              <a:rPr lang="ko-KR" altLang="en-US" sz="1000" dirty="0"/>
              <a:t>://</a:t>
            </a:r>
            <a:r>
              <a:rPr lang="ko-KR" altLang="en-US" sz="1000" dirty="0" err="1"/>
              <a:t>github.com</a:t>
            </a:r>
            <a:r>
              <a:rPr lang="ko-KR" altLang="en-US" sz="1000" dirty="0"/>
              <a:t>/JUD210/</a:t>
            </a:r>
            <a:r>
              <a:rPr lang="ko-KR" altLang="en-US" sz="1000" dirty="0" err="1"/>
              <a:t>jellydeep</a:t>
            </a:r>
            <a:r>
              <a:rPr lang="ko-KR" altLang="en-US" sz="1000" dirty="0"/>
              <a:t>/</a:t>
            </a:r>
            <a:r>
              <a:rPr lang="ko-KR" altLang="en-US" sz="1000" dirty="0" err="1"/>
              <a:t>blob</a:t>
            </a:r>
            <a:r>
              <a:rPr lang="ko-KR" altLang="en-US" sz="1000" dirty="0"/>
              <a:t>/</a:t>
            </a:r>
            <a:r>
              <a:rPr lang="ko-KR" altLang="en-US" sz="1000" dirty="0" err="1"/>
              <a:t>main</a:t>
            </a:r>
            <a:r>
              <a:rPr lang="ko-KR" altLang="en-US" sz="1000" dirty="0"/>
              <a:t>/</a:t>
            </a:r>
            <a:r>
              <a:rPr lang="ko-KR" altLang="en-US" sz="1000" dirty="0" err="1"/>
              <a:t>ipynb_files</a:t>
            </a:r>
            <a:r>
              <a:rPr lang="ko-KR" altLang="en-US" sz="1000" dirty="0"/>
              <a:t>/ResNet50.ipynb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670EE1-6065-D297-DFB2-841FC3775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2214121"/>
            <a:ext cx="7200000" cy="14366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0EF1A8-9CF5-14B7-FC83-E750F0B54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495" y="3650798"/>
            <a:ext cx="7200000" cy="2902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D194B0A-1D65-7F99-36B9-CBB8503D89A5}"/>
              </a:ext>
            </a:extLst>
          </p:cNvPr>
          <p:cNvSpPr/>
          <p:nvPr/>
        </p:nvSpPr>
        <p:spPr>
          <a:xfrm>
            <a:off x="972000" y="3401289"/>
            <a:ext cx="2851855" cy="180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F8CD67-9FB2-7FDE-4DF9-E6E0ABD48CC8}"/>
              </a:ext>
            </a:extLst>
          </p:cNvPr>
          <p:cNvSpPr/>
          <p:nvPr/>
        </p:nvSpPr>
        <p:spPr>
          <a:xfrm>
            <a:off x="971999" y="2357588"/>
            <a:ext cx="7199999" cy="235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A5A779-551C-12D1-5DE1-BE0CF1F8429D}"/>
              </a:ext>
            </a:extLst>
          </p:cNvPr>
          <p:cNvSpPr/>
          <p:nvPr/>
        </p:nvSpPr>
        <p:spPr>
          <a:xfrm>
            <a:off x="1035351" y="3117090"/>
            <a:ext cx="1084396" cy="143467"/>
          </a:xfrm>
          <a:prstGeom prst="rect">
            <a:avLst/>
          </a:prstGeom>
          <a:solidFill>
            <a:srgbClr val="F5F5F5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404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74273-B994-6B93-00D5-4C9BCADF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Vision Transformer(VIT)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09C29B-4F1E-2246-4398-79D76BBBD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epoch</a:t>
            </a:r>
            <a:r>
              <a:rPr kumimoji="1" lang="ko-KR" altLang="en-US" dirty="0"/>
              <a:t> 추가하여 학습을 더 진행해볼 필요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6DCD8-B5DA-DA17-B07F-D3208A5C0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0" y="2410402"/>
            <a:ext cx="6120000" cy="15181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54AAC4-375B-7D89-2AE6-3BF98B19A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000" y="4003978"/>
            <a:ext cx="6120000" cy="24743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1D1146-F960-9521-3891-F8BAB022A769}"/>
              </a:ext>
            </a:extLst>
          </p:cNvPr>
          <p:cNvSpPr/>
          <p:nvPr/>
        </p:nvSpPr>
        <p:spPr>
          <a:xfrm>
            <a:off x="1512000" y="3623194"/>
            <a:ext cx="4791818" cy="305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40C96B-1F00-C81C-6B7D-4F4184861261}"/>
              </a:ext>
            </a:extLst>
          </p:cNvPr>
          <p:cNvSpPr/>
          <p:nvPr/>
        </p:nvSpPr>
        <p:spPr>
          <a:xfrm>
            <a:off x="1512001" y="2784005"/>
            <a:ext cx="6120000" cy="305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11606B-40B5-1A90-5F35-5C86631BD8FB}"/>
              </a:ext>
            </a:extLst>
          </p:cNvPr>
          <p:cNvSpPr txBox="1"/>
          <p:nvPr/>
        </p:nvSpPr>
        <p:spPr>
          <a:xfrm>
            <a:off x="3925614" y="-14414"/>
            <a:ext cx="52183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 err="1"/>
              <a:t>https</a:t>
            </a:r>
            <a:r>
              <a:rPr lang="ko-KR" altLang="en-US" sz="1000" dirty="0"/>
              <a:t>://</a:t>
            </a:r>
            <a:r>
              <a:rPr lang="ko-KR" altLang="en-US" sz="1000" dirty="0" err="1"/>
              <a:t>github.com</a:t>
            </a:r>
            <a:r>
              <a:rPr lang="ko-KR" altLang="en-US" sz="1000" dirty="0"/>
              <a:t>/JUD210/</a:t>
            </a:r>
            <a:r>
              <a:rPr lang="ko-KR" altLang="en-US" sz="1000" dirty="0" err="1"/>
              <a:t>jellydeep</a:t>
            </a:r>
            <a:r>
              <a:rPr lang="ko-KR" altLang="en-US" sz="1000" dirty="0"/>
              <a:t>/</a:t>
            </a:r>
            <a:r>
              <a:rPr lang="ko-KR" altLang="en-US" sz="1000" dirty="0" err="1"/>
              <a:t>blob</a:t>
            </a:r>
            <a:r>
              <a:rPr lang="ko-KR" altLang="en-US" sz="1000" dirty="0"/>
              <a:t>/</a:t>
            </a:r>
            <a:r>
              <a:rPr lang="ko-KR" altLang="en-US" sz="1000" dirty="0" err="1"/>
              <a:t>main</a:t>
            </a:r>
            <a:r>
              <a:rPr lang="ko-KR" altLang="en-US" sz="1000" dirty="0"/>
              <a:t>/</a:t>
            </a:r>
            <a:r>
              <a:rPr lang="ko-KR" altLang="en-US" sz="1000" dirty="0" err="1"/>
              <a:t>ipynb_files</a:t>
            </a:r>
            <a:r>
              <a:rPr lang="ko-KR" altLang="en-US" sz="1000" dirty="0"/>
              <a:t>/Vision%20Transformer.ipynb</a:t>
            </a:r>
          </a:p>
        </p:txBody>
      </p:sp>
    </p:spTree>
    <p:extLst>
      <p:ext uri="{BB962C8B-B14F-4D97-AF65-F5344CB8AC3E}">
        <p14:creationId xmlns:p14="http://schemas.microsoft.com/office/powerpoint/2010/main" val="263688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B6F05-D339-4794-EC93-3440B033D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7705C1D-0ADF-D192-4D58-C7C9ADE73B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ADC44F6E-6C1C-0E34-2441-8E57924E35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883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49B7AE-C004-C546-8E70-BC2281757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kumimoji="1" lang="en-US" altLang="ko-KR" b="1" dirty="0"/>
          </a:p>
          <a:p>
            <a:pPr marL="0" indent="0" algn="ctr">
              <a:buNone/>
            </a:pPr>
            <a:r>
              <a:rPr kumimoji="1" lang="ko-KR" altLang="en-US" b="1" dirty="0"/>
              <a:t>우리의 데이터로 학습시켰을 때</a:t>
            </a:r>
            <a:endParaRPr kumimoji="1" lang="en-US" altLang="ko-KR" b="1" dirty="0"/>
          </a:p>
          <a:p>
            <a:pPr marL="0" indent="0" algn="ctr">
              <a:buNone/>
            </a:pPr>
            <a:endParaRPr kumimoji="1" lang="en-US" altLang="ko-KR" b="1" dirty="0"/>
          </a:p>
          <a:p>
            <a:pPr marL="0" indent="0" algn="ctr">
              <a:buNone/>
            </a:pPr>
            <a:r>
              <a:rPr kumimoji="1" lang="en-US" altLang="ko-KR" b="1" dirty="0"/>
              <a:t>resnet-18</a:t>
            </a:r>
            <a:r>
              <a:rPr kumimoji="1" lang="ko-KR" altLang="en-US" b="1" dirty="0"/>
              <a:t> 성능이 제일 좋았다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4CBB0C6-15C7-9FAA-86B6-0F6B6DE19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별 비교 결과</a:t>
            </a:r>
          </a:p>
        </p:txBody>
      </p:sp>
    </p:spTree>
    <p:extLst>
      <p:ext uri="{BB962C8B-B14F-4D97-AF65-F5344CB8AC3E}">
        <p14:creationId xmlns:p14="http://schemas.microsoft.com/office/powerpoint/2010/main" val="195775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1E3B9-DB41-C794-DBEA-076A152A0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84F2170-C088-84FD-4478-811E6E1276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Data analysis</a:t>
            </a:r>
            <a:endParaRPr lang="ko-KR" alt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B649C09D-535B-3B26-E7CF-9B1B4D7169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가설 검증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9915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11764-D562-0E77-9273-1CBD5ACF5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265EE-AA04-3BDE-E3A3-FE21E6AE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가설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워터마크가 모델 학습을 방해할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7F6FBA-361F-6C2A-3461-58F03B939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ko-KR" altLang="en-US" dirty="0"/>
              <a:t>워터마크 사진 수작업으로 제거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dirty="0"/>
              <a:t>동일한 데이터 증강 작업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dirty="0"/>
              <a:t>동일한 </a:t>
            </a:r>
            <a:r>
              <a:rPr kumimoji="1" lang="en-US" altLang="ko-KR" dirty="0"/>
              <a:t>ResNet-18</a:t>
            </a:r>
            <a:r>
              <a:rPr kumimoji="1" lang="ko-KR" altLang="en-US" dirty="0"/>
              <a:t> 모델로 학습 및 비교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D3449-FAE3-C047-20AC-593BB3D6C257}"/>
              </a:ext>
            </a:extLst>
          </p:cNvPr>
          <p:cNvSpPr txBox="1"/>
          <p:nvPr/>
        </p:nvSpPr>
        <p:spPr>
          <a:xfrm>
            <a:off x="1690255" y="602672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 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AEBD56-E8CA-3907-8A9E-D44F32252DE2}"/>
              </a:ext>
            </a:extLst>
          </p:cNvPr>
          <p:cNvSpPr txBox="1"/>
          <p:nvPr/>
        </p:nvSpPr>
        <p:spPr>
          <a:xfrm>
            <a:off x="5752813" y="6026727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워터마크 제거 데이터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BEA425-4FD1-8312-D00A-5148C011D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6" y="3349006"/>
            <a:ext cx="3600000" cy="7184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6E9A69-6630-5986-D52B-236C6DDD5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91" y="3349006"/>
            <a:ext cx="3600000" cy="7184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A4A5A2-37FF-E178-7300-7CD9549E2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16" y="4304829"/>
            <a:ext cx="3600000" cy="14077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D8D1DE-150B-2A74-A4C7-51012CF97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791" y="4304829"/>
            <a:ext cx="3600000" cy="14077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3B1E91-316B-33C7-33C1-1BE5EDEF80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1273" y="1699472"/>
            <a:ext cx="1440000" cy="1440000"/>
          </a:xfrm>
          <a:prstGeom prst="rect">
            <a:avLst/>
          </a:prstGeom>
        </p:spPr>
      </p:pic>
      <p:sp>
        <p:nvSpPr>
          <p:cNvPr id="11" name="1/2 액자 10">
            <a:extLst>
              <a:ext uri="{FF2B5EF4-FFF2-40B4-BE49-F238E27FC236}">
                <a16:creationId xmlns:a16="http://schemas.microsoft.com/office/drawing/2014/main" id="{30C33E66-1F24-7597-7091-8E346FBBA9A6}"/>
              </a:ext>
            </a:extLst>
          </p:cNvPr>
          <p:cNvSpPr/>
          <p:nvPr/>
        </p:nvSpPr>
        <p:spPr>
          <a:xfrm rot="18936452">
            <a:off x="4414322" y="3826835"/>
            <a:ext cx="1351602" cy="1351602"/>
          </a:xfrm>
          <a:prstGeom prst="halfFrame">
            <a:avLst>
              <a:gd name="adj1" fmla="val 10025"/>
              <a:gd name="adj2" fmla="val 107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F5DCD77-5445-16A4-E5BA-9CE9297F2EA5}"/>
              </a:ext>
            </a:extLst>
          </p:cNvPr>
          <p:cNvSpPr txBox="1">
            <a:spLocks/>
          </p:cNvSpPr>
          <p:nvPr/>
        </p:nvSpPr>
        <p:spPr>
          <a:xfrm>
            <a:off x="917300" y="4067427"/>
            <a:ext cx="2917431" cy="97657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highlight>
                  <a:srgbClr val="FF0000"/>
                </a:highlight>
              </a:rPr>
              <a:t>Test acc: 91%</a:t>
            </a:r>
            <a:endParaRPr kumimoji="1" lang="ko-KR" altLang="en-US" dirty="0">
              <a:highlight>
                <a:srgbClr val="FF0000"/>
              </a:highlight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CEF7A5B-49DF-4E06-A8F2-04164D100AE9}"/>
              </a:ext>
            </a:extLst>
          </p:cNvPr>
          <p:cNvSpPr txBox="1">
            <a:spLocks/>
          </p:cNvSpPr>
          <p:nvPr/>
        </p:nvSpPr>
        <p:spPr>
          <a:xfrm>
            <a:off x="5196839" y="3892931"/>
            <a:ext cx="3788868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highlight>
                  <a:srgbClr val="FF0000"/>
                </a:highlight>
              </a:rPr>
              <a:t>Test acc: 93%</a:t>
            </a:r>
            <a:endParaRPr kumimoji="1" lang="ko-KR" alt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3618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03992-7616-C648-8610-BBB0903DD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3FDA2-7177-B47E-0E08-4FF775CC8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8771"/>
            <a:ext cx="9143999" cy="736552"/>
          </a:xfrm>
        </p:spPr>
        <p:txBody>
          <a:bodyPr>
            <a:noAutofit/>
          </a:bodyPr>
          <a:lstStyle/>
          <a:p>
            <a:r>
              <a:rPr kumimoji="1" lang="ko-KR" altLang="en-US" sz="2400" dirty="0"/>
              <a:t>가설 </a:t>
            </a:r>
            <a:r>
              <a:rPr kumimoji="1" lang="en-US" altLang="ko-KR" sz="2400" dirty="0"/>
              <a:t>2.</a:t>
            </a:r>
            <a:r>
              <a:rPr kumimoji="1" lang="ko-KR" altLang="en-US" sz="2400" dirty="0"/>
              <a:t> 여러 해파리가 함께 있는 사진이 모델 학습을 방해할 것이다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8F5813-7351-D2BE-9B3A-A321205B8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ko-KR" altLang="en-US" dirty="0"/>
              <a:t>여러 해파리가 모여 있는 사진 수작업으로 제거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dirty="0"/>
              <a:t>동일한 데이터 증강 작업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dirty="0"/>
              <a:t>동일한 </a:t>
            </a:r>
            <a:r>
              <a:rPr kumimoji="1" lang="en-US" altLang="ko-KR" dirty="0"/>
              <a:t>ResNet-18</a:t>
            </a:r>
            <a:r>
              <a:rPr kumimoji="1" lang="ko-KR" altLang="en-US" dirty="0"/>
              <a:t> 모델로 학습 및 비교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3C798-99D6-BE1F-CE1D-D98B2784D7D5}"/>
              </a:ext>
            </a:extLst>
          </p:cNvPr>
          <p:cNvSpPr txBox="1"/>
          <p:nvPr/>
        </p:nvSpPr>
        <p:spPr>
          <a:xfrm>
            <a:off x="1690255" y="602672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 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20168-D89C-C9E0-4665-2481A8076933}"/>
              </a:ext>
            </a:extLst>
          </p:cNvPr>
          <p:cNvSpPr txBox="1"/>
          <p:nvPr/>
        </p:nvSpPr>
        <p:spPr>
          <a:xfrm>
            <a:off x="5353665" y="6012872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여러 해파리 사진 제거 데이터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71ECE4-0556-95AE-E568-B771D2DAB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6" y="3349005"/>
            <a:ext cx="3600000" cy="7184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EC8EBA-1ADD-CBB7-A352-3B784AF4E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91" y="3349005"/>
            <a:ext cx="3600000" cy="7184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DECEB0-17D5-5354-15BC-6052A5E46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16" y="4304829"/>
            <a:ext cx="3600000" cy="14077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EA14F7-FD65-2798-1512-67B556AE8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791" y="4304827"/>
            <a:ext cx="3600000" cy="1407748"/>
          </a:xfrm>
          <a:prstGeom prst="rect">
            <a:avLst/>
          </a:prstGeom>
        </p:spPr>
      </p:pic>
      <p:pic>
        <p:nvPicPr>
          <p:cNvPr id="12" name="그림 11" descr="무척추 동물, 해파리, 수족관, 강장동물이(가) 표시된 사진&#10;&#10;자동 생성된 설명">
            <a:extLst>
              <a:ext uri="{FF2B5EF4-FFF2-40B4-BE49-F238E27FC236}">
                <a16:creationId xmlns:a16="http://schemas.microsoft.com/office/drawing/2014/main" id="{B0886656-04B7-3405-997F-4984C02FD6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36" y="1790305"/>
            <a:ext cx="1440000" cy="1440000"/>
          </a:xfrm>
          <a:prstGeom prst="rect">
            <a:avLst/>
          </a:prstGeom>
        </p:spPr>
      </p:pic>
      <p:sp>
        <p:nvSpPr>
          <p:cNvPr id="13" name="1/2 액자 12">
            <a:extLst>
              <a:ext uri="{FF2B5EF4-FFF2-40B4-BE49-F238E27FC236}">
                <a16:creationId xmlns:a16="http://schemas.microsoft.com/office/drawing/2014/main" id="{0E53237C-9CD7-F265-1736-89C025D28BE7}"/>
              </a:ext>
            </a:extLst>
          </p:cNvPr>
          <p:cNvSpPr/>
          <p:nvPr/>
        </p:nvSpPr>
        <p:spPr>
          <a:xfrm rot="18936452">
            <a:off x="4414322" y="3826835"/>
            <a:ext cx="1351602" cy="1351602"/>
          </a:xfrm>
          <a:prstGeom prst="halfFrame">
            <a:avLst>
              <a:gd name="adj1" fmla="val 10025"/>
              <a:gd name="adj2" fmla="val 107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86233FA-5EC9-4051-9A1F-44361F92EBEF}"/>
              </a:ext>
            </a:extLst>
          </p:cNvPr>
          <p:cNvSpPr txBox="1">
            <a:spLocks/>
          </p:cNvSpPr>
          <p:nvPr/>
        </p:nvSpPr>
        <p:spPr>
          <a:xfrm>
            <a:off x="373149" y="3768300"/>
            <a:ext cx="4005734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highlight>
                  <a:srgbClr val="FF0000"/>
                </a:highlight>
              </a:rPr>
              <a:t>Test acc: 91%</a:t>
            </a:r>
            <a:endParaRPr kumimoji="1" lang="ko-KR" altLang="en-US" dirty="0">
              <a:highlight>
                <a:srgbClr val="FF0000"/>
              </a:highlight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0BEE086-38F2-46BC-B7A2-13EEE8A46542}"/>
              </a:ext>
            </a:extLst>
          </p:cNvPr>
          <p:cNvSpPr txBox="1">
            <a:spLocks/>
          </p:cNvSpPr>
          <p:nvPr/>
        </p:nvSpPr>
        <p:spPr>
          <a:xfrm>
            <a:off x="5428215" y="3772036"/>
            <a:ext cx="3287486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highlight>
                  <a:srgbClr val="FF0000"/>
                </a:highlight>
              </a:rPr>
              <a:t>Test acc: 93%</a:t>
            </a:r>
            <a:endParaRPr kumimoji="1" lang="ko-KR" alt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6276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4EED9-B0A1-4F77-DB9C-D9C4BF0DC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A4116-D627-F3C0-E193-CC578902A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8771"/>
            <a:ext cx="9144000" cy="736552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/>
              <a:t>가설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해파리 위에 겹친 방해물이 모델 학습을 방해할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FEC851-9735-9B5A-BED9-C8396E63E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ko-KR" altLang="en-US" dirty="0"/>
              <a:t>방해물이 해파리를 가린 사진 수작업으로 제거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dirty="0"/>
              <a:t>동일한 데이터 증강 작업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dirty="0"/>
              <a:t>동일한 </a:t>
            </a:r>
            <a:r>
              <a:rPr kumimoji="1" lang="en-US" altLang="ko-KR" dirty="0"/>
              <a:t>ResNet-18</a:t>
            </a:r>
            <a:r>
              <a:rPr kumimoji="1" lang="ko-KR" altLang="en-US" dirty="0"/>
              <a:t> 모델로 학습 및 비교</a:t>
            </a:r>
            <a:endParaRPr kumimoji="1" lang="en-US" altLang="ko-KR" dirty="0"/>
          </a:p>
          <a:p>
            <a:pPr marL="457200" indent="-457200">
              <a:buFont typeface="+mj-lt"/>
              <a:buAutoNum type="arabicPeriod"/>
            </a:pP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7F091-65A2-FF6A-DA92-D41ACEAF1927}"/>
              </a:ext>
            </a:extLst>
          </p:cNvPr>
          <p:cNvSpPr txBox="1"/>
          <p:nvPr/>
        </p:nvSpPr>
        <p:spPr>
          <a:xfrm>
            <a:off x="1680152" y="60484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 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C21C4-DBE5-91E1-534E-28C5B08D73B7}"/>
              </a:ext>
            </a:extLst>
          </p:cNvPr>
          <p:cNvSpPr txBox="1"/>
          <p:nvPr/>
        </p:nvSpPr>
        <p:spPr>
          <a:xfrm>
            <a:off x="5863177" y="6057571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방해물 제거 데이터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69A121-1D1D-528F-017D-0221CFE1E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6" y="3349887"/>
            <a:ext cx="3600000" cy="7184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C1D2B4-563F-866E-6E4E-028BC9BBF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739" y="3349887"/>
            <a:ext cx="3600000" cy="7184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983237-1F97-8A9C-23AE-20FF21CE4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16" y="4304829"/>
            <a:ext cx="3600000" cy="14077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C872B2-C290-2C18-FB31-C1024519B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739" y="4304829"/>
            <a:ext cx="3600000" cy="1407748"/>
          </a:xfrm>
          <a:prstGeom prst="rect">
            <a:avLst/>
          </a:prstGeom>
        </p:spPr>
      </p:pic>
      <p:pic>
        <p:nvPicPr>
          <p:cNvPr id="12" name="그림 11" descr="무척추 동물, 물, 수중, 해양 무척추 동물이(가) 표시된 사진&#10;&#10;자동 생성된 설명">
            <a:extLst>
              <a:ext uri="{FF2B5EF4-FFF2-40B4-BE49-F238E27FC236}">
                <a16:creationId xmlns:a16="http://schemas.microsoft.com/office/drawing/2014/main" id="{C9A4C639-C7F2-65EA-16F4-5FC6D20E33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301" y="1703856"/>
            <a:ext cx="1440000" cy="1440000"/>
          </a:xfrm>
          <a:prstGeom prst="rect">
            <a:avLst/>
          </a:prstGeom>
        </p:spPr>
      </p:pic>
      <p:sp>
        <p:nvSpPr>
          <p:cNvPr id="14" name="1/2 액자 13">
            <a:extLst>
              <a:ext uri="{FF2B5EF4-FFF2-40B4-BE49-F238E27FC236}">
                <a16:creationId xmlns:a16="http://schemas.microsoft.com/office/drawing/2014/main" id="{D269CDB7-D83C-4A54-6DD4-B0A525B00498}"/>
              </a:ext>
            </a:extLst>
          </p:cNvPr>
          <p:cNvSpPr/>
          <p:nvPr/>
        </p:nvSpPr>
        <p:spPr>
          <a:xfrm rot="18936452">
            <a:off x="4414322" y="3826835"/>
            <a:ext cx="1351602" cy="1351602"/>
          </a:xfrm>
          <a:prstGeom prst="halfFrame">
            <a:avLst>
              <a:gd name="adj1" fmla="val 10025"/>
              <a:gd name="adj2" fmla="val 107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B6AF612A-C8DA-45A9-878B-81A491C28107}"/>
              </a:ext>
            </a:extLst>
          </p:cNvPr>
          <p:cNvSpPr txBox="1">
            <a:spLocks/>
          </p:cNvSpPr>
          <p:nvPr/>
        </p:nvSpPr>
        <p:spPr>
          <a:xfrm>
            <a:off x="681284" y="3777426"/>
            <a:ext cx="3553381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highlight>
                  <a:srgbClr val="FF0000"/>
                </a:highlight>
              </a:rPr>
              <a:t>Test acc: 91%</a:t>
            </a:r>
            <a:endParaRPr kumimoji="1" lang="ko-KR" altLang="en-US" dirty="0">
              <a:highlight>
                <a:srgbClr val="FF0000"/>
              </a:highlight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76D513B3-290D-4F2C-9156-6EDCA4C239F5}"/>
              </a:ext>
            </a:extLst>
          </p:cNvPr>
          <p:cNvSpPr txBox="1">
            <a:spLocks/>
          </p:cNvSpPr>
          <p:nvPr/>
        </p:nvSpPr>
        <p:spPr>
          <a:xfrm>
            <a:off x="5311252" y="3777426"/>
            <a:ext cx="3600001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highlight>
                  <a:srgbClr val="FF0000"/>
                </a:highlight>
              </a:rPr>
              <a:t>Test acc: 95%</a:t>
            </a:r>
            <a:endParaRPr kumimoji="1" lang="ko-KR" alt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5664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3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48F02-42F6-B20E-1161-DF118122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가설 검증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1620D2-E9CF-81E9-5A1F-A31FA8DF7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b="1" dirty="0"/>
          </a:p>
          <a:p>
            <a:pPr marL="0" indent="0" algn="ctr">
              <a:buNone/>
            </a:pPr>
            <a:r>
              <a:rPr kumimoji="1" lang="ko-KR" altLang="en-US" b="1" dirty="0"/>
              <a:t>가설 </a:t>
            </a:r>
            <a:r>
              <a:rPr kumimoji="1" lang="en-US" altLang="ko-KR" b="1" dirty="0"/>
              <a:t>1,</a:t>
            </a:r>
            <a:r>
              <a:rPr kumimoji="1" lang="ko-KR" altLang="en-US" b="1" dirty="0"/>
              <a:t> 가설 </a:t>
            </a:r>
            <a:r>
              <a:rPr kumimoji="1" lang="en-US" altLang="ko-KR" b="1" dirty="0"/>
              <a:t>2,</a:t>
            </a:r>
            <a:r>
              <a:rPr kumimoji="1" lang="ko-KR" altLang="en-US" b="1" dirty="0"/>
              <a:t>가설 </a:t>
            </a:r>
            <a:r>
              <a:rPr kumimoji="1" lang="en-US" altLang="ko-KR" b="1" dirty="0"/>
              <a:t>3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pPr marL="0" indent="0" algn="ctr">
              <a:buNone/>
            </a:pPr>
            <a:endParaRPr kumimoji="1" lang="en-US" altLang="ko-KR" b="1" dirty="0"/>
          </a:p>
          <a:p>
            <a:pPr marL="0" indent="0" algn="ctr">
              <a:buNone/>
            </a:pPr>
            <a:r>
              <a:rPr kumimoji="1" lang="ko-KR" altLang="en-US" b="1" dirty="0"/>
              <a:t>모두 맞았음</a:t>
            </a:r>
            <a:endParaRPr kumimoji="1" lang="en-US" altLang="ko-KR" b="1" dirty="0"/>
          </a:p>
          <a:p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85508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5D1CD-4EEA-4038-BA10-01136CCE2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216A164-80C9-62D9-F56C-A2D3FBCE60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Application development</a:t>
            </a:r>
            <a:endParaRPr lang="ko-KR" alt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6346A30D-B138-3DA0-6843-000F09AA4F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플러터</a:t>
            </a:r>
            <a:r>
              <a:rPr lang="ko-KR" altLang="en-US" dirty="0"/>
              <a:t> 앱 개발</a:t>
            </a:r>
            <a:endParaRPr lang="en-US" altLang="ko-KR" dirty="0"/>
          </a:p>
        </p:txBody>
      </p:sp>
      <p:pic>
        <p:nvPicPr>
          <p:cNvPr id="1028" name="Picture 4" descr="Brand">
            <a:extLst>
              <a:ext uri="{FF2B5EF4-FFF2-40B4-BE49-F238E27FC236}">
                <a16:creationId xmlns:a16="http://schemas.microsoft.com/office/drawing/2014/main" id="{A9E3E3EA-8528-05BE-9433-858178B26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88" y="119267"/>
            <a:ext cx="2704220" cy="78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202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D504212-2D95-E2DB-7D44-93945834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플러터</a:t>
            </a:r>
            <a:r>
              <a:rPr lang="ko-KR" altLang="en-US" dirty="0"/>
              <a:t> 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77C7865-A947-6C88-7E22-A2882171B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86D959-3D10-2207-26D0-C4192F5A9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121" y="1975757"/>
            <a:ext cx="2279500" cy="49389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07202F-515C-389D-34D3-9A5F858C5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00" y="1975757"/>
            <a:ext cx="2279501" cy="4938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66D5DB-3259-6771-B799-35739BA23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899" y="1992084"/>
            <a:ext cx="2279500" cy="4938917"/>
          </a:xfrm>
          <a:prstGeom prst="rect">
            <a:avLst/>
          </a:prstGeom>
        </p:spPr>
      </p:pic>
      <p:pic>
        <p:nvPicPr>
          <p:cNvPr id="7" name="Picture 4" descr="Brand">
            <a:extLst>
              <a:ext uri="{FF2B5EF4-FFF2-40B4-BE49-F238E27FC236}">
                <a16:creationId xmlns:a16="http://schemas.microsoft.com/office/drawing/2014/main" id="{B74C0A2D-01CC-8E9E-36C3-42696ACB3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88" y="119267"/>
            <a:ext cx="2704220" cy="78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778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BABB8-32B0-710B-8783-5F11E32F8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CF603FC-181B-BD61-3A9A-9D2D0716F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23DC6BA7-4062-25FC-74BD-7C43C9FB34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0979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331FA-AD32-6E31-F74A-C244B13DB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0CAD83-09D2-4BFA-D669-4033C8891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50" y="857607"/>
            <a:ext cx="7772400" cy="20673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344EAA-05B1-F720-19E0-7FE77F6C7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50" y="4082699"/>
            <a:ext cx="7772400" cy="20673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360C39-C8E3-5B6D-61D2-24F6A51A2CC8}"/>
              </a:ext>
            </a:extLst>
          </p:cNvPr>
          <p:cNvSpPr txBox="1"/>
          <p:nvPr/>
        </p:nvSpPr>
        <p:spPr>
          <a:xfrm>
            <a:off x="4572000" y="0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R" sz="1000" dirty="0">
                <a:hlinkClick r:id="rId5"/>
              </a:rPr>
              <a:t>https://github.com/JUD210/jellydeep/blob/main/ipynb_files/timm_resnet18.ipynb</a:t>
            </a:r>
            <a:endParaRPr lang="en" altLang="ko-KR" sz="1000" dirty="0"/>
          </a:p>
          <a:p>
            <a:pPr algn="r"/>
            <a:r>
              <a:rPr lang="ko-KR" altLang="en-US" sz="1000" dirty="0">
                <a:hlinkClick r:id="rId6"/>
              </a:rPr>
              <a:t>https://github.com/JUD210/jellydeep/blob/main/ipynb_files/ResNet18.ipynb</a:t>
            </a:r>
            <a:endParaRPr lang="en-US" altLang="ko-KR" sz="1000" dirty="0"/>
          </a:p>
          <a:p>
            <a:pPr algn="r"/>
            <a:endParaRPr lang="ko-KR" altLang="en-US" sz="1000" dirty="0"/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78CCF58D-3533-9F1D-65F3-AA524CDF4173}"/>
              </a:ext>
            </a:extLst>
          </p:cNvPr>
          <p:cNvSpPr/>
          <p:nvPr/>
        </p:nvSpPr>
        <p:spPr>
          <a:xfrm>
            <a:off x="4118489" y="2924964"/>
            <a:ext cx="772922" cy="115773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EAFBB0-A605-39CD-01BC-732D57F46210}"/>
              </a:ext>
            </a:extLst>
          </p:cNvPr>
          <p:cNvSpPr/>
          <p:nvPr/>
        </p:nvSpPr>
        <p:spPr>
          <a:xfrm>
            <a:off x="2668772" y="2647507"/>
            <a:ext cx="1350335" cy="1913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F13D26-9EEB-9C0B-603E-7C9A3DBEC28F}"/>
              </a:ext>
            </a:extLst>
          </p:cNvPr>
          <p:cNvSpPr/>
          <p:nvPr/>
        </p:nvSpPr>
        <p:spPr>
          <a:xfrm>
            <a:off x="6266121" y="1711732"/>
            <a:ext cx="1612605" cy="234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DE879C-7E39-AB2A-D9D0-9CCEECEC7367}"/>
              </a:ext>
            </a:extLst>
          </p:cNvPr>
          <p:cNvSpPr/>
          <p:nvPr/>
        </p:nvSpPr>
        <p:spPr>
          <a:xfrm>
            <a:off x="2668772" y="5848018"/>
            <a:ext cx="1350335" cy="1913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7BCF7-FC16-8107-A03E-47E12835B889}"/>
              </a:ext>
            </a:extLst>
          </p:cNvPr>
          <p:cNvSpPr/>
          <p:nvPr/>
        </p:nvSpPr>
        <p:spPr>
          <a:xfrm>
            <a:off x="6266121" y="4912243"/>
            <a:ext cx="1612605" cy="234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D54C99E2-5723-BA41-990C-1A1566D7B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0366" y="2919648"/>
            <a:ext cx="4957634" cy="1163051"/>
          </a:xfrm>
          <a:solidFill>
            <a:srgbClr val="FFEFAD"/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altLang="ko-KR" sz="2400" dirty="0"/>
              <a:t>Valid </a:t>
            </a:r>
            <a:r>
              <a:rPr lang="ko-KR" altLang="en-US" sz="2400" dirty="0"/>
              <a:t>기준</a:t>
            </a:r>
            <a:r>
              <a:rPr lang="en-US" altLang="ko-KR" sz="2400" dirty="0"/>
              <a:t> 0.0769</a:t>
            </a:r>
            <a:r>
              <a:rPr lang="ko-KR" altLang="en-US" sz="2400" dirty="0"/>
              <a:t> ➡️</a:t>
            </a:r>
            <a:r>
              <a:rPr lang="en-US" altLang="ko-KR" sz="2400" dirty="0"/>
              <a:t> 0.8917</a:t>
            </a:r>
          </a:p>
          <a:p>
            <a:pPr marL="0" indent="0" algn="ctr">
              <a:buNone/>
            </a:pPr>
            <a:r>
              <a:rPr lang="en-US" altLang="ko-KR" sz="2400" dirty="0"/>
              <a:t>test </a:t>
            </a:r>
            <a:r>
              <a:rPr lang="ko-KR" altLang="en-US" sz="2400" dirty="0"/>
              <a:t>기준</a:t>
            </a:r>
            <a:r>
              <a:rPr lang="en-US" altLang="ko-KR" sz="2400" dirty="0"/>
              <a:t> 0.000 </a:t>
            </a:r>
            <a:r>
              <a:rPr lang="ko-KR" altLang="en-US" sz="2400" dirty="0"/>
              <a:t>➡️ </a:t>
            </a:r>
            <a:r>
              <a:rPr lang="en-US" altLang="ko-KR" sz="2400" dirty="0"/>
              <a:t>0.9167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4117D6AD-55C6-21AE-E67C-57389D8FF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337" y="590510"/>
            <a:ext cx="5821325" cy="58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43897B7-60E3-DE66-D50C-CE0E746DD774}"/>
              </a:ext>
            </a:extLst>
          </p:cNvPr>
          <p:cNvSpPr txBox="1"/>
          <p:nvPr/>
        </p:nvSpPr>
        <p:spPr>
          <a:xfrm>
            <a:off x="4572000" y="6621371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R" sz="1000" dirty="0"/>
              <a:t>https://</a:t>
            </a:r>
            <a:r>
              <a:rPr lang="en" altLang="ko-KR" sz="1000" dirty="0" err="1"/>
              <a:t>coinpan.com</a:t>
            </a:r>
            <a:r>
              <a:rPr lang="en" altLang="ko-KR" sz="1000" dirty="0"/>
              <a:t>/free/121867856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463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21" grpId="0" build="p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E5142-F66A-A47E-3D15-1A0138EF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사용한 </a:t>
            </a:r>
            <a:r>
              <a:rPr kumimoji="1" lang="en-US" altLang="ko-KR" dirty="0"/>
              <a:t>dataset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BACAAD-1FA5-D85A-33FD-3E65644F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80858-1BAB-6220-98A1-C80BB14989BE}"/>
              </a:ext>
            </a:extLst>
          </p:cNvPr>
          <p:cNvSpPr txBox="1"/>
          <p:nvPr/>
        </p:nvSpPr>
        <p:spPr>
          <a:xfrm>
            <a:off x="2967284" y="6488668"/>
            <a:ext cx="6176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www.kaggle.com</a:t>
            </a:r>
            <a:r>
              <a:rPr lang="ko-KR" altLang="en-US" dirty="0"/>
              <a:t>/</a:t>
            </a:r>
            <a:r>
              <a:rPr lang="ko-KR" altLang="en-US" dirty="0" err="1"/>
              <a:t>datasets</a:t>
            </a:r>
            <a:r>
              <a:rPr lang="ko-KR" altLang="en-US" dirty="0"/>
              <a:t>/</a:t>
            </a:r>
            <a:r>
              <a:rPr lang="ko-KR" altLang="en-US" dirty="0" err="1"/>
              <a:t>anshtanwar</a:t>
            </a:r>
            <a:r>
              <a:rPr lang="ko-KR" altLang="en-US" dirty="0"/>
              <a:t>/</a:t>
            </a:r>
            <a:r>
              <a:rPr lang="ko-KR" altLang="en-US" dirty="0" err="1"/>
              <a:t>jellyfish-types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830C28-0FE2-3D11-35D7-E72541F1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00" y="1995145"/>
            <a:ext cx="8006384" cy="448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56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AC658-A95A-923A-18D6-EA9D56E63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24245-D66B-29CB-8329-DAA78CF0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가설 검증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A6926-996B-9189-B29A-937C01644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5" y="2132856"/>
            <a:ext cx="8277039" cy="4351338"/>
          </a:xfrm>
        </p:spPr>
        <p:txBody>
          <a:bodyPr/>
          <a:lstStyle/>
          <a:p>
            <a:r>
              <a:rPr kumimoji="1" lang="ko-KR" altLang="en-US" dirty="0"/>
              <a:t>가설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워터마크가 모델 학습을 방해할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가설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여러 해파리가 함께 있는 사진이 모델 학습을 방해할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가설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해파리 위에 겹친 방해물이 모델 학습을 방해할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하트[H] 3">
            <a:extLst>
              <a:ext uri="{FF2B5EF4-FFF2-40B4-BE49-F238E27FC236}">
                <a16:creationId xmlns:a16="http://schemas.microsoft.com/office/drawing/2014/main" id="{62178074-1B1B-00AB-58EC-7054D19D7C67}"/>
              </a:ext>
            </a:extLst>
          </p:cNvPr>
          <p:cNvSpPr/>
          <p:nvPr/>
        </p:nvSpPr>
        <p:spPr>
          <a:xfrm>
            <a:off x="1669312" y="1756043"/>
            <a:ext cx="1318437" cy="1233376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하트[H] 4">
            <a:extLst>
              <a:ext uri="{FF2B5EF4-FFF2-40B4-BE49-F238E27FC236}">
                <a16:creationId xmlns:a16="http://schemas.microsoft.com/office/drawing/2014/main" id="{715E4D1A-5940-F6FE-F818-67B93CC02FAA}"/>
              </a:ext>
            </a:extLst>
          </p:cNvPr>
          <p:cNvSpPr/>
          <p:nvPr/>
        </p:nvSpPr>
        <p:spPr>
          <a:xfrm>
            <a:off x="3845731" y="2514499"/>
            <a:ext cx="1318437" cy="1233376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하트[H] 5">
            <a:extLst>
              <a:ext uri="{FF2B5EF4-FFF2-40B4-BE49-F238E27FC236}">
                <a16:creationId xmlns:a16="http://schemas.microsoft.com/office/drawing/2014/main" id="{21FA6E9C-184B-F6FC-37BF-CA2138705BE8}"/>
              </a:ext>
            </a:extLst>
          </p:cNvPr>
          <p:cNvSpPr/>
          <p:nvPr/>
        </p:nvSpPr>
        <p:spPr>
          <a:xfrm>
            <a:off x="6022150" y="3283792"/>
            <a:ext cx="1318437" cy="1233376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796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1E582-0BD3-4ADC-71A0-07EA37B22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2A128C3-7FDD-EECF-C77F-D94CDF2A06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Discussion</a:t>
            </a:r>
            <a:endParaRPr lang="ko-KR" alt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C2F186DB-917F-4D7E-B4BE-F9365C6B02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8272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2FDF8-98C5-FDD4-1EC9-2994FD315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최신 모델이 무조건 좋은 것인가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D0C542-2098-4EBD-B1DC-DA6F9BECB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1"/>
          <a:stretch/>
        </p:blipFill>
        <p:spPr>
          <a:xfrm>
            <a:off x="509334" y="2709353"/>
            <a:ext cx="3694383" cy="3000332"/>
          </a:xfrm>
          <a:prstGeom prst="rect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D1D44440-DBDE-4B01-ADB3-96CCF06E0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2132856"/>
            <a:ext cx="3995984" cy="672689"/>
          </a:xfrm>
        </p:spPr>
        <p:txBody>
          <a:bodyPr/>
          <a:lstStyle/>
          <a:p>
            <a:r>
              <a:rPr lang="en-US" altLang="ko-KR" dirty="0"/>
              <a:t>Resnet18 (2015)</a:t>
            </a:r>
            <a:endParaRPr lang="ko-KR" altLang="en-US" dirty="0"/>
          </a:p>
        </p:txBody>
      </p:sp>
      <p:sp>
        <p:nvSpPr>
          <p:cNvPr id="10" name="내용 개체 틀 8">
            <a:extLst>
              <a:ext uri="{FF2B5EF4-FFF2-40B4-BE49-F238E27FC236}">
                <a16:creationId xmlns:a16="http://schemas.microsoft.com/office/drawing/2014/main" id="{D163485D-008F-4690-9A11-492C2E6CD607}"/>
              </a:ext>
            </a:extLst>
          </p:cNvPr>
          <p:cNvSpPr txBox="1">
            <a:spLocks/>
          </p:cNvSpPr>
          <p:nvPr/>
        </p:nvSpPr>
        <p:spPr>
          <a:xfrm>
            <a:off x="4397910" y="2139782"/>
            <a:ext cx="3995984" cy="665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Efficientnet</a:t>
            </a:r>
            <a:r>
              <a:rPr lang="en-US" altLang="ko-KR" dirty="0"/>
              <a:t> b3 (2019)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104874-43BE-43C2-B3B2-975A6FEB5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09353"/>
            <a:ext cx="3794707" cy="3000332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D337D-3830-E260-C3D2-02B5D654527B}"/>
              </a:ext>
            </a:extLst>
          </p:cNvPr>
          <p:cNvSpPr txBox="1">
            <a:spLocks/>
          </p:cNvSpPr>
          <p:nvPr/>
        </p:nvSpPr>
        <p:spPr>
          <a:xfrm>
            <a:off x="276446" y="5717644"/>
            <a:ext cx="8591107" cy="70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dirty="0"/>
              <a:t>데이터의 종류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특성에 따라 적합한 모델이 따로 있을 것으로 보임</a:t>
            </a:r>
          </a:p>
        </p:txBody>
      </p:sp>
    </p:spTree>
    <p:extLst>
      <p:ext uri="{BB962C8B-B14F-4D97-AF65-F5344CB8AC3E}">
        <p14:creationId xmlns:p14="http://schemas.microsoft.com/office/powerpoint/2010/main" val="244916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ED783-39A4-400C-BBB6-4A58E435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데이터에 따라 학습 결과가 달라진다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A6B089F-9498-4BE1-B6E8-F08E83ACED6D}"/>
              </a:ext>
            </a:extLst>
          </p:cNvPr>
          <p:cNvSpPr txBox="1">
            <a:spLocks/>
          </p:cNvSpPr>
          <p:nvPr/>
        </p:nvSpPr>
        <p:spPr>
          <a:xfrm>
            <a:off x="287079" y="5475767"/>
            <a:ext cx="8591107" cy="1155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dirty="0"/>
              <a:t>데이터 양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형태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fine-tuning</a:t>
            </a:r>
            <a:r>
              <a:rPr kumimoji="1" lang="ko-KR" altLang="en-US" dirty="0"/>
              <a:t> 정도에 따라 성능 차이 뚜렷함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13890D-199E-40B1-B5EF-15EB6913E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65"/>
          <a:stretch/>
        </p:blipFill>
        <p:spPr>
          <a:xfrm>
            <a:off x="4823951" y="2758368"/>
            <a:ext cx="3291840" cy="25881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A1AF56-8121-48C2-B81B-47053593D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1"/>
          <a:stretch/>
        </p:blipFill>
        <p:spPr>
          <a:xfrm>
            <a:off x="902983" y="2763437"/>
            <a:ext cx="3180644" cy="2583107"/>
          </a:xfrm>
          <a:prstGeom prst="rect">
            <a:avLst/>
          </a:prstGeom>
        </p:spPr>
      </p:pic>
      <p:sp>
        <p:nvSpPr>
          <p:cNvPr id="14" name="내용 개체 틀 8">
            <a:extLst>
              <a:ext uri="{FF2B5EF4-FFF2-40B4-BE49-F238E27FC236}">
                <a16:creationId xmlns:a16="http://schemas.microsoft.com/office/drawing/2014/main" id="{BD80EB5C-5E67-40ED-B65E-DBC99A149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2132856"/>
            <a:ext cx="3995984" cy="672689"/>
          </a:xfrm>
        </p:spPr>
        <p:txBody>
          <a:bodyPr/>
          <a:lstStyle/>
          <a:p>
            <a:r>
              <a:rPr lang="en-US" altLang="ko-KR" dirty="0"/>
              <a:t>regular (resnet18)</a:t>
            </a:r>
            <a:endParaRPr lang="ko-KR" altLang="en-US" dirty="0"/>
          </a:p>
        </p:txBody>
      </p:sp>
      <p:sp>
        <p:nvSpPr>
          <p:cNvPr id="15" name="내용 개체 틀 8">
            <a:extLst>
              <a:ext uri="{FF2B5EF4-FFF2-40B4-BE49-F238E27FC236}">
                <a16:creationId xmlns:a16="http://schemas.microsoft.com/office/drawing/2014/main" id="{F770C521-7873-4EF0-AFB0-C4325C758D34}"/>
              </a:ext>
            </a:extLst>
          </p:cNvPr>
          <p:cNvSpPr txBox="1">
            <a:spLocks/>
          </p:cNvSpPr>
          <p:nvPr/>
        </p:nvSpPr>
        <p:spPr>
          <a:xfrm>
            <a:off x="4771986" y="2139782"/>
            <a:ext cx="3995984" cy="66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형태 변형</a:t>
            </a:r>
            <a:r>
              <a:rPr lang="en-US" altLang="ko-KR" dirty="0"/>
              <a:t>(4</a:t>
            </a:r>
            <a:r>
              <a:rPr lang="ko-KR" altLang="en-US" dirty="0"/>
              <a:t>조 데이터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1251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EF178-F866-9868-C1A0-727F689E0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891A1-66A5-091E-9A75-D1070A300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별 비교</a:t>
            </a:r>
            <a:r>
              <a:rPr kumimoji="1" lang="en-US" altLang="ko-KR" dirty="0"/>
              <a:t>(GPT</a:t>
            </a:r>
            <a:r>
              <a:rPr kumimoji="1" lang="ko-KR" altLang="en-US" dirty="0"/>
              <a:t> 도움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graphicFrame>
        <p:nvGraphicFramePr>
          <p:cNvPr id="10" name="내용 개체 틀 5">
            <a:extLst>
              <a:ext uri="{FF2B5EF4-FFF2-40B4-BE49-F238E27FC236}">
                <a16:creationId xmlns:a16="http://schemas.microsoft.com/office/drawing/2014/main" id="{DE9617F0-997C-D8E5-D1FB-F009ED7B2F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880647"/>
              </p:ext>
            </p:extLst>
          </p:nvPr>
        </p:nvGraphicFramePr>
        <p:xfrm>
          <a:off x="180108" y="2036619"/>
          <a:ext cx="8783784" cy="4245191"/>
        </p:xfrm>
        <a:graphic>
          <a:graphicData uri="http://schemas.openxmlformats.org/drawingml/2006/table">
            <a:tbl>
              <a:tblPr firstRow="1" firstCol="1" bandRow="1"/>
              <a:tblGrid>
                <a:gridCol w="941622">
                  <a:extLst>
                    <a:ext uri="{9D8B030D-6E8A-4147-A177-3AD203B41FA5}">
                      <a16:colId xmlns:a16="http://schemas.microsoft.com/office/drawing/2014/main" val="3851874771"/>
                    </a:ext>
                  </a:extLst>
                </a:gridCol>
                <a:gridCol w="562161">
                  <a:extLst>
                    <a:ext uri="{9D8B030D-6E8A-4147-A177-3AD203B41FA5}">
                      <a16:colId xmlns:a16="http://schemas.microsoft.com/office/drawing/2014/main" val="1897722652"/>
                    </a:ext>
                  </a:extLst>
                </a:gridCol>
                <a:gridCol w="969730">
                  <a:extLst>
                    <a:ext uri="{9D8B030D-6E8A-4147-A177-3AD203B41FA5}">
                      <a16:colId xmlns:a16="http://schemas.microsoft.com/office/drawing/2014/main" val="423767085"/>
                    </a:ext>
                  </a:extLst>
                </a:gridCol>
                <a:gridCol w="899460">
                  <a:extLst>
                    <a:ext uri="{9D8B030D-6E8A-4147-A177-3AD203B41FA5}">
                      <a16:colId xmlns:a16="http://schemas.microsoft.com/office/drawing/2014/main" val="706345639"/>
                    </a:ext>
                  </a:extLst>
                </a:gridCol>
                <a:gridCol w="735898">
                  <a:extLst>
                    <a:ext uri="{9D8B030D-6E8A-4147-A177-3AD203B41FA5}">
                      <a16:colId xmlns:a16="http://schemas.microsoft.com/office/drawing/2014/main" val="1760976906"/>
                    </a:ext>
                  </a:extLst>
                </a:gridCol>
                <a:gridCol w="2509170">
                  <a:extLst>
                    <a:ext uri="{9D8B030D-6E8A-4147-A177-3AD203B41FA5}">
                      <a16:colId xmlns:a16="http://schemas.microsoft.com/office/drawing/2014/main" val="2617211947"/>
                    </a:ext>
                  </a:extLst>
                </a:gridCol>
                <a:gridCol w="2165743">
                  <a:extLst>
                    <a:ext uri="{9D8B030D-6E8A-4147-A177-3AD203B41FA5}">
                      <a16:colId xmlns:a16="http://schemas.microsoft.com/office/drawing/2014/main" val="4159680293"/>
                    </a:ext>
                  </a:extLst>
                </a:gridCol>
              </a:tblGrid>
              <a:tr h="515631"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ko-KR" altLang="en-US" sz="10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   </a:t>
                      </a:r>
                      <a:endParaRPr lang="en-US" altLang="ko-KR" sz="1600" b="0" i="0" u="none" strike="noStrike" dirty="0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Year</a:t>
                      </a:r>
                      <a:endParaRPr lang="en-US" altLang="ko-KR" sz="1600" b="0" i="0" u="none" strike="noStrike" dirty="0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Parameters</a:t>
                      </a:r>
                      <a:endParaRPr lang="en-US" altLang="ko-KR" sz="1600" b="0" i="0" u="none" strike="noStrike" dirty="0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Model Size</a:t>
                      </a:r>
                      <a:endParaRPr lang="en-US" altLang="ko-KR" sz="1600" b="0" i="0" u="none" strike="noStrike" dirty="0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Speed</a:t>
                      </a:r>
                      <a:endParaRPr lang="en-US" altLang="ko-KR" sz="1600" b="0" i="0" u="none" strike="noStrike" dirty="0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Features</a:t>
                      </a:r>
                      <a:endParaRPr lang="en-US" altLang="ko-KR" sz="1600" b="0" i="0" u="none" strike="noStrike" dirty="0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Suitable Use Cases</a:t>
                      </a:r>
                      <a:endParaRPr lang="en-US" altLang="ko-KR" sz="1600" b="0" i="0" u="none" strike="noStrike" dirty="0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947054"/>
                  </a:ext>
                </a:extLst>
              </a:tr>
              <a:tr h="745912"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ResNet18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2015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~11M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Small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Fast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- Introduced Residual Connection</a:t>
                      </a:r>
                      <a:br>
                        <a:rPr lang="en-US" sz="9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9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- 18-layer architecture (simple and shallow)</a:t>
                      </a:r>
                      <a:endParaRPr lang="en-US" altLang="ko-KR" sz="1500" b="0" i="0" u="none" strike="noStrike" dirty="0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Small datasets or real-time applications</a:t>
                      </a:r>
                      <a:endParaRPr lang="en-US" altLang="ko-KR" sz="1500" b="0" i="0" u="none" strike="noStrike" dirty="0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2644269"/>
                  </a:ext>
                </a:extLst>
              </a:tr>
              <a:tr h="745912"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ResNet50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2015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~25M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Medium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Moderate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- Introduced Residual Connection</a:t>
                      </a:r>
                      <a:br>
                        <a:rPr lang="en-US" sz="9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9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- 50-layer architecture allows deeper feature learning</a:t>
                      </a:r>
                      <a:endParaRPr lang="en-US" altLang="ko-KR" sz="1500" b="0" i="0" u="none" strike="noStrike" dirty="0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General classification/detection tasks on medium/large datasets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022704"/>
                  </a:ext>
                </a:extLst>
              </a:tr>
              <a:tr h="745912"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EfficientNetB3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2019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~12M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Medium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Moderate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- Optimized scaling of width, depth, and resolution</a:t>
                      </a:r>
                      <a:br>
                        <a:rPr lang="en-US" sz="9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9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- Balances accuracy and efficiency</a:t>
                      </a:r>
                      <a:endParaRPr lang="en-US" altLang="ko-KR" sz="1500" b="0" i="0" u="none" strike="noStrike" dirty="0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High accuracy tasks in resource-limited environments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272135"/>
                  </a:ext>
                </a:extLst>
              </a:tr>
              <a:tr h="745912"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MobileNetV3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2019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~5M (Small) /</a:t>
                      </a:r>
                      <a:br>
                        <a:rPr lang="en-US" sz="9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9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 ~15M (Large)</a:t>
                      </a:r>
                      <a:endParaRPr lang="en-US" altLang="ko-KR" sz="1500" b="0" i="0" u="none" strike="noStrike" dirty="0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Very Small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Very Fast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- Optimized for mobile devices</a:t>
                      </a:r>
                      <a:br>
                        <a:rPr lang="en-US" sz="9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9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- Uses Squeeze-and-Excitation and hard Swish activation</a:t>
                      </a:r>
                      <a:endParaRPr lang="en-US" altLang="ko-KR" sz="1500" b="0" i="0" u="none" strike="noStrike" dirty="0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Mobile and embedded devices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24965"/>
                  </a:ext>
                </a:extLst>
              </a:tr>
              <a:tr h="745912"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Vision Transformer (</a:t>
                      </a:r>
                      <a:r>
                        <a:rPr lang="en-US" sz="900" b="0" i="0" u="none" strike="noStrike" dirty="0" err="1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ViT</a:t>
                      </a:r>
                      <a:r>
                        <a:rPr lang="en-US" sz="9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ko-KR" sz="1500" b="0" i="0" u="none" strike="noStrike" dirty="0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2020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~86M (Base) / ~307M (Large)</a:t>
                      </a:r>
                      <a:endParaRPr lang="en-US" altLang="ko-KR" sz="1500" b="0" i="0" u="none" strike="noStrike" dirty="0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Large</a:t>
                      </a:r>
                      <a:endParaRPr lang="en-US" altLang="ko-KR" sz="1500" b="0" i="0" u="none" strike="noStrike" dirty="0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Slow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- Applies Transformer architecture to vision tasks</a:t>
                      </a:r>
                      <a:b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en-US" sz="900" b="0" i="0" u="none" strike="noStrike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- Excels with large datasets</a:t>
                      </a:r>
                      <a:endParaRPr lang="en-US" altLang="ko-KR" sz="1500" b="0" i="0" u="none" strike="noStrike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i="0" u="none" strike="noStrike" dirty="0"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Times New Roman" panose="02020603050405020304" pitchFamily="18" charset="0"/>
                        </a:rPr>
                        <a:t>High-performance vision tasks on large datasets</a:t>
                      </a:r>
                      <a:endParaRPr lang="en-US" altLang="ko-KR" sz="1500" b="0" i="0" u="none" strike="noStrike" dirty="0"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58693" marR="58693" marT="81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041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6751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F187D-9E10-6C73-A272-9E048923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성능이 높아진다고 무조건 좋은 것인가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5CB29B-A526-146D-4DAF-379C79605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노이즈를 의도적으로 배제하여 성능을 높일 수 있었음</a:t>
            </a:r>
            <a:endParaRPr kumimoji="1" lang="en-US" altLang="ko-KR" sz="2400" dirty="0"/>
          </a:p>
          <a:p>
            <a:r>
              <a:rPr kumimoji="1" lang="ko-KR" altLang="en-US" sz="2400" dirty="0"/>
              <a:t>하지만 실제 사용할 때 모두 노이즈를 제거할 수는 없음</a:t>
            </a:r>
            <a:endParaRPr kumimoji="1" lang="en-US" altLang="ko-KR" sz="2400" dirty="0"/>
          </a:p>
          <a:p>
            <a:r>
              <a:rPr kumimoji="1" lang="ko-KR" altLang="en-US" sz="2400" dirty="0"/>
              <a:t>범용성을 높이기 위해서는 성능과 노이즈에 대해 어느 정도의 타협이 필요함</a:t>
            </a:r>
            <a:endParaRPr kumimoji="1" lang="en-US" altLang="ko-KR" sz="2400" dirty="0"/>
          </a:p>
          <a:p>
            <a:r>
              <a:rPr kumimoji="1" lang="ko-KR" altLang="en-US" sz="2400" dirty="0"/>
              <a:t>의도적으로 노이즈를 공평하게</a:t>
            </a:r>
            <a:r>
              <a:rPr kumimoji="1" lang="en-US" altLang="ko-KR" sz="2400" dirty="0"/>
              <a:t>(?)</a:t>
            </a:r>
            <a:r>
              <a:rPr kumimoji="1" lang="ko-KR" altLang="en-US" sz="2400" dirty="0"/>
              <a:t> 심어서 학습시키는 것도 필요하다</a:t>
            </a:r>
          </a:p>
        </p:txBody>
      </p:sp>
    </p:spTree>
    <p:extLst>
      <p:ext uri="{BB962C8B-B14F-4D97-AF65-F5344CB8AC3E}">
        <p14:creationId xmlns:p14="http://schemas.microsoft.com/office/powerpoint/2010/main" val="1316443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05711-8F34-90C8-ABD7-8520861EF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599" y="653143"/>
            <a:ext cx="8435443" cy="1102900"/>
          </a:xfrm>
        </p:spPr>
        <p:txBody>
          <a:bodyPr anchor="t" anchorCtr="0">
            <a:normAutofit/>
          </a:bodyPr>
          <a:lstStyle/>
          <a:p>
            <a:r>
              <a:rPr kumimoji="1" lang="en-US" altLang="ko-KR" sz="3600" dirty="0" err="1"/>
              <a:t>Pytorch</a:t>
            </a:r>
            <a:r>
              <a:rPr kumimoji="1" lang="ko-KR" altLang="en-US" sz="3600" dirty="0"/>
              <a:t>와 </a:t>
            </a:r>
            <a:r>
              <a:rPr kumimoji="1" lang="en-US" altLang="ko-KR" sz="3600" dirty="0" err="1"/>
              <a:t>keras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resnet18</a:t>
            </a:r>
            <a:r>
              <a:rPr kumimoji="1" lang="ko-KR" altLang="en-US" sz="3600" dirty="0"/>
              <a:t> 성능 차이 보임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F5436D-504E-1735-437C-35763286D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600" y="1525059"/>
            <a:ext cx="7886700" cy="4351338"/>
          </a:xfrm>
        </p:spPr>
        <p:txBody>
          <a:bodyPr>
            <a:normAutofit/>
          </a:bodyPr>
          <a:lstStyle/>
          <a:p>
            <a:r>
              <a:rPr kumimoji="1" lang="ko-KR" altLang="en-US" sz="2400" dirty="0"/>
              <a:t>도식화 된 그림의 구조는 같음</a:t>
            </a:r>
            <a:endParaRPr kumimoji="1" lang="en-US" altLang="ko-K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CE97D-4698-2D5C-93FC-C566F5C581B0}"/>
              </a:ext>
            </a:extLst>
          </p:cNvPr>
          <p:cNvSpPr txBox="1"/>
          <p:nvPr/>
        </p:nvSpPr>
        <p:spPr>
          <a:xfrm>
            <a:off x="3810000" y="0"/>
            <a:ext cx="5334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R" sz="1000" dirty="0">
                <a:hlinkClick r:id="rId3"/>
              </a:rPr>
              <a:t>https://github.com/JUD210/jellydeep/blob/main/ipynb_files/keras_ResNet18_editied.ipynb</a:t>
            </a:r>
            <a:endParaRPr lang="en" altLang="ko-KR" sz="1000" dirty="0"/>
          </a:p>
          <a:p>
            <a:pPr algn="r"/>
            <a:r>
              <a:rPr lang="en" altLang="ko-KR" sz="1000" dirty="0">
                <a:hlinkClick r:id="rId4"/>
              </a:rPr>
              <a:t>https://github.com/JUD210/jellydeep/blob/main/ipynb_files/resnet18_keras.png</a:t>
            </a:r>
            <a:endParaRPr lang="en" altLang="ko-KR" sz="1000" dirty="0"/>
          </a:p>
          <a:p>
            <a:pPr algn="r"/>
            <a:r>
              <a:rPr lang="en" altLang="ko-KR" sz="1000" dirty="0">
                <a:hlinkClick r:id="rId5"/>
              </a:rPr>
              <a:t>https://github.com/JUD210/jellydeep/blob/main/ipynb_files/resnet18_pytorch.png</a:t>
            </a:r>
            <a:endParaRPr lang="en" altLang="ko-KR" sz="1000" dirty="0"/>
          </a:p>
          <a:p>
            <a:pPr algn="r"/>
            <a:endParaRPr lang="ko-KR" altLang="en-US" sz="1000" dirty="0"/>
          </a:p>
          <a:p>
            <a:pPr algn="r"/>
            <a:endParaRPr lang="ko-KR" altLang="en-US" sz="10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8015974-45DC-95DA-9F95-80C586B3F5A2}"/>
              </a:ext>
            </a:extLst>
          </p:cNvPr>
          <p:cNvSpPr txBox="1">
            <a:spLocks/>
          </p:cNvSpPr>
          <p:nvPr/>
        </p:nvSpPr>
        <p:spPr>
          <a:xfrm>
            <a:off x="4995310" y="5498364"/>
            <a:ext cx="1460062" cy="137620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r>
              <a:rPr kumimoji="1" lang="en-US" altLang="ko-KR" sz="2400" dirty="0" err="1"/>
              <a:t>keras</a:t>
            </a:r>
            <a:endParaRPr kumimoji="1" lang="ko-KR" altLang="en-US" sz="2400" dirty="0"/>
          </a:p>
        </p:txBody>
      </p:sp>
      <p:pic>
        <p:nvPicPr>
          <p:cNvPr id="7" name="내용 개체 틀 4" descr="텍스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AE4AE67A-2816-2FBC-DBDF-C216BD9914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74" y="2101779"/>
            <a:ext cx="2021411" cy="4832944"/>
          </a:xfrm>
          <a:prstGeom prst="rect">
            <a:avLst/>
          </a:prstGeom>
        </p:spPr>
      </p:pic>
      <p:pic>
        <p:nvPicPr>
          <p:cNvPr id="8" name="그림 7" descr="텍스트, 영수증, 문서이(가) 표시된 사진&#10;&#10;자동 생성된 설명">
            <a:extLst>
              <a:ext uri="{FF2B5EF4-FFF2-40B4-BE49-F238E27FC236}">
                <a16:creationId xmlns:a16="http://schemas.microsoft.com/office/drawing/2014/main" id="{16344CCA-2070-001A-8381-F34F1127EE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117" y="1249614"/>
            <a:ext cx="1012911" cy="5608386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16210D31-8D3C-4845-2281-D8841A03C035}"/>
              </a:ext>
            </a:extLst>
          </p:cNvPr>
          <p:cNvSpPr txBox="1">
            <a:spLocks/>
          </p:cNvSpPr>
          <p:nvPr/>
        </p:nvSpPr>
        <p:spPr>
          <a:xfrm>
            <a:off x="335989" y="5597750"/>
            <a:ext cx="1577786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tif" pitchFamily="2" charset="-127"/>
                <a:ea typeface="Motif" pitchFamily="2" charset="-127"/>
                <a:cs typeface="+mj-cs"/>
              </a:defRPr>
            </a:lvl1pPr>
          </a:lstStyle>
          <a:p>
            <a:r>
              <a:rPr kumimoji="1" lang="en-US" altLang="ko-KR" sz="2400" dirty="0" err="1"/>
              <a:t>pytorch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1763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7A003-4E2F-4AD4-440B-EEB260B53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8AC375-37B1-C74F-0B12-8D7543877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/>
              <a:t>Keras_resnet18 </a:t>
            </a:r>
            <a:r>
              <a:rPr kumimoji="1" lang="ko-KR" altLang="en-US" sz="2400" dirty="0"/>
              <a:t>모델을 </a:t>
            </a:r>
            <a:r>
              <a:rPr kumimoji="1" lang="en-US" altLang="ko-KR" sz="2400" dirty="0"/>
              <a:t>3</a:t>
            </a:r>
            <a:r>
              <a:rPr kumimoji="1" lang="ko-KR" altLang="en-US" sz="2400" dirty="0"/>
              <a:t>번 돌려보았는데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재현성 문제 확인함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실제 앱 개발을 할 때에는 재현성에 대해서도 충분한 고민이 필요함</a:t>
            </a:r>
            <a:endParaRPr kumimoji="1" lang="en-US" altLang="ko-KR" sz="2400" dirty="0"/>
          </a:p>
          <a:p>
            <a:r>
              <a:rPr kumimoji="1" lang="ko-KR" altLang="en-US" sz="2400" dirty="0"/>
              <a:t>재현성이 낮은 이유에 대해서도 고민이 필요함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A2DE8-317E-1DED-3805-8BE967A87041}"/>
              </a:ext>
            </a:extLst>
          </p:cNvPr>
          <p:cNvSpPr txBox="1"/>
          <p:nvPr/>
        </p:nvSpPr>
        <p:spPr>
          <a:xfrm>
            <a:off x="3810000" y="0"/>
            <a:ext cx="5334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R" sz="1000" dirty="0"/>
              <a:t>https://</a:t>
            </a:r>
            <a:r>
              <a:rPr lang="en" altLang="ko-KR" sz="1000" dirty="0" err="1"/>
              <a:t>github.com</a:t>
            </a:r>
            <a:r>
              <a:rPr lang="en" altLang="ko-KR" sz="1000" dirty="0"/>
              <a:t>/JUD210/</a:t>
            </a:r>
            <a:r>
              <a:rPr lang="en" altLang="ko-KR" sz="1000" dirty="0" err="1"/>
              <a:t>jellydeep</a:t>
            </a:r>
            <a:r>
              <a:rPr lang="en" altLang="ko-KR" sz="1000" dirty="0"/>
              <a:t>/blob/main/</a:t>
            </a:r>
            <a:r>
              <a:rPr lang="en" altLang="ko-KR" sz="1000" dirty="0" err="1"/>
              <a:t>ipynb_files</a:t>
            </a:r>
            <a:r>
              <a:rPr lang="en" altLang="ko-KR" sz="1000" dirty="0"/>
              <a:t>/keras_ResNet18_editied.ipynb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7B45A3-8E70-A43C-EED8-336B53875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84" y="2787632"/>
            <a:ext cx="3372679" cy="1710091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59FE499-2557-2BD5-C185-FA73AF03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599" y="653143"/>
            <a:ext cx="8370129" cy="1102900"/>
          </a:xfrm>
        </p:spPr>
        <p:txBody>
          <a:bodyPr anchor="t" anchorCtr="0">
            <a:normAutofit/>
          </a:bodyPr>
          <a:lstStyle/>
          <a:p>
            <a:r>
              <a:rPr kumimoji="1" lang="en-US" altLang="ko-KR" sz="3600" dirty="0" err="1"/>
              <a:t>Pytorch</a:t>
            </a:r>
            <a:r>
              <a:rPr kumimoji="1" lang="ko-KR" altLang="en-US" sz="3600" dirty="0"/>
              <a:t>와 </a:t>
            </a:r>
            <a:r>
              <a:rPr kumimoji="1" lang="en-US" altLang="ko-KR" sz="3600" dirty="0" err="1"/>
              <a:t>keras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resnet18</a:t>
            </a:r>
            <a:r>
              <a:rPr kumimoji="1" lang="ko-KR" altLang="en-US" sz="3600" dirty="0"/>
              <a:t> 성능 차이 보임</a:t>
            </a:r>
          </a:p>
        </p:txBody>
      </p:sp>
    </p:spTree>
    <p:extLst>
      <p:ext uri="{BB962C8B-B14F-4D97-AF65-F5344CB8AC3E}">
        <p14:creationId xmlns:p14="http://schemas.microsoft.com/office/powerpoint/2010/main" val="1191871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E5D96-B538-C708-3C2D-8B5E84AB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개인 별 회고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강윤제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BF299B-567F-7E5B-24CE-CAD915A0E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팀장의 역할을 받아 진행하게 되었는데 상당히 어려웠습니다</a:t>
            </a:r>
            <a:r>
              <a:rPr lang="en-US" altLang="ko-KR" dirty="0"/>
              <a:t>. </a:t>
            </a:r>
            <a:r>
              <a:rPr lang="ko-KR" altLang="en-US" dirty="0"/>
              <a:t>일정 설계나 분업 활동 미션 분석 등 </a:t>
            </a:r>
            <a:r>
              <a:rPr lang="en" altLang="ko-KR" dirty="0" err="1"/>
              <a:t>Dlthon</a:t>
            </a:r>
            <a:r>
              <a:rPr lang="ko-KR" altLang="en-US" dirty="0"/>
              <a:t> 내용에 맞게 나누고 이끄는 행동을 최대한 해보았으나 계속 부족하다는 점을 발견하게 되었습니다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과정에서 데이터 내용이 생각보다 이상해서 다시 찾는 과정을 직접 찾아서 진행했기에 효율은 좀 떨어진 듯 합니다</a:t>
            </a:r>
            <a:r>
              <a:rPr lang="en-US" altLang="ko-KR" dirty="0"/>
              <a:t>. </a:t>
            </a:r>
            <a:r>
              <a:rPr lang="ko-KR" altLang="en-US" dirty="0"/>
              <a:t>데이터 양이 늘어나면서 모델이 해당 데이터셋을 적용 시키지 못하는 등 어려움을 겪었습니다</a:t>
            </a:r>
            <a:r>
              <a:rPr lang="en-US" altLang="ko-KR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dirty="0" err="1"/>
              <a:t>Lms</a:t>
            </a:r>
            <a:r>
              <a:rPr lang="ko-KR" altLang="en-US" dirty="0"/>
              <a:t>에서 작업을 하게 되면서 자연스럽게 </a:t>
            </a:r>
            <a:r>
              <a:rPr lang="en" altLang="ko-KR" dirty="0"/>
              <a:t>git </a:t>
            </a:r>
            <a:r>
              <a:rPr lang="ko-KR" altLang="en-US" dirty="0"/>
              <a:t>관련으로 터미널에서 어떤 식으로 소통하는지도 알게 되었습니다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dirty="0" err="1"/>
              <a:t>DLthon</a:t>
            </a:r>
            <a:r>
              <a:rPr lang="ko-KR" altLang="en-US" dirty="0"/>
              <a:t>을 진행하면서 해본 내용도 아직 직접 쓰기에는 손에 익숙하지 않고</a:t>
            </a:r>
            <a:r>
              <a:rPr lang="en-US" altLang="ko-KR" dirty="0"/>
              <a:t>, </a:t>
            </a:r>
            <a:r>
              <a:rPr lang="ko-KR" altLang="en-US" dirty="0"/>
              <a:t>내용도 모두 습득하지 못 했기에 완성도에 대한 아쉬움이 있고</a:t>
            </a:r>
            <a:r>
              <a:rPr lang="en-US" altLang="ko-KR" dirty="0"/>
              <a:t>, </a:t>
            </a:r>
            <a:r>
              <a:rPr lang="ko-KR" altLang="en-US" dirty="0"/>
              <a:t>중간에 생긴 오류로 인해 시간이 부족해진 점이 아쉬웠습니다</a:t>
            </a:r>
            <a:r>
              <a:rPr lang="en-US" altLang="ko-KR" dirty="0"/>
              <a:t>. </a:t>
            </a:r>
            <a:r>
              <a:rPr lang="ko-KR" altLang="en-US" dirty="0"/>
              <a:t>하지만 이번에 진행하면서 어떤 점에서 오류가 나올 수 있는지 </a:t>
            </a:r>
            <a:r>
              <a:rPr lang="en" altLang="ko-KR" dirty="0"/>
              <a:t>ai</a:t>
            </a:r>
            <a:r>
              <a:rPr lang="ko-KR" altLang="en-US" dirty="0"/>
              <a:t>모델이 어떤 형식으로 돌아가는 지 </a:t>
            </a:r>
            <a:r>
              <a:rPr lang="ko-KR" altLang="en-US" dirty="0" err="1"/>
              <a:t>곱씹게되는</a:t>
            </a:r>
            <a:r>
              <a:rPr lang="ko-KR" altLang="en-US" dirty="0"/>
              <a:t> 시간이 되어서 좋습니다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팀 원 분들이 열심히 </a:t>
            </a:r>
            <a:r>
              <a:rPr lang="ko-KR" altLang="en-US" dirty="0" err="1"/>
              <a:t>해주신</a:t>
            </a:r>
            <a:r>
              <a:rPr lang="ko-KR" altLang="en-US" dirty="0"/>
              <a:t> 덕분에 이정도로 결과가 나왔다고 생각합니다</a:t>
            </a:r>
            <a:r>
              <a:rPr lang="en-US" altLang="ko-KR" dirty="0"/>
              <a:t>. </a:t>
            </a:r>
            <a:r>
              <a:rPr lang="ko-KR" altLang="en-US" dirty="0"/>
              <a:t>다들 고생하셨습니다</a:t>
            </a:r>
            <a:r>
              <a:rPr lang="en-US" altLang="ko-KR" dirty="0"/>
              <a:t>. ❤</a:t>
            </a:r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787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E5B21-E370-F347-A3D9-F902D8556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44B21-0DA8-46A8-01DA-A99C9E96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개인 별 회고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김승기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FA385-6793-7F38-BA62-30F62ED75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모델 설계 과정에서 정확도를 올리기 상당히 힘들었다</a:t>
            </a:r>
            <a:r>
              <a:rPr lang="en-US" altLang="ko-KR" dirty="0"/>
              <a:t>.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증강부터 파라미터까지 하나하나 바꿔가면서 돌려야 하고 학습이 끝날 때까지 기다려야 하기 때문에 쉽지 않은 작업이었다</a:t>
            </a:r>
            <a:r>
              <a:rPr lang="en-US" altLang="ko-KR" dirty="0"/>
              <a:t>. </a:t>
            </a:r>
            <a:r>
              <a:rPr lang="ko-KR" altLang="en-US" dirty="0"/>
              <a:t>하지만 전반적인 과정을 진행하며 어떤 부분에 시간 안배를 해야 할 지를 배울 수 있었다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시간이 부족하여 모든 경우의 수를 실행하진 못했기 때문에 아쉬움이 남지만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아이펠톤</a:t>
            </a:r>
            <a:r>
              <a:rPr lang="ko-KR" altLang="en-US" dirty="0"/>
              <a:t> 프로젝트에서는 부족했던 부분을 보완할 수 있는 계기로 삼아볼 수 있을 것 같다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113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04DADFE-BE70-B56C-08DB-36D0CB0DC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해파리에 대한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B1AC7-EBD2-341A-A2F0-58E163ACA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ko-KR" dirty="0"/>
              <a:t>Moon jellyfish (Aurelia aurita): </a:t>
            </a:r>
            <a:r>
              <a:rPr lang="ko-KR" altLang="en-US" dirty="0"/>
              <a:t>반투명한 몸통</a:t>
            </a:r>
            <a:r>
              <a:rPr lang="en-US" altLang="ko-KR" dirty="0"/>
              <a:t>(</a:t>
            </a:r>
            <a:r>
              <a:rPr lang="en" altLang="ko-KR" dirty="0" err="1"/>
              <a:t>exumbrella</a:t>
            </a:r>
            <a:r>
              <a:rPr lang="en" altLang="ko-KR" dirty="0"/>
              <a:t>) </a:t>
            </a:r>
            <a:r>
              <a:rPr lang="ko-KR" altLang="en-US" dirty="0" err="1"/>
              <a:t>넘어로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개의 말발굽 모양의 생식선이 보이는 일반적인 해파리입니다</a:t>
            </a:r>
            <a:r>
              <a:rPr lang="en-US" altLang="ko-KR" dirty="0"/>
              <a:t>. </a:t>
            </a:r>
            <a:r>
              <a:rPr lang="ko-KR" altLang="en-US" dirty="0"/>
              <a:t>촉수로 메두사</a:t>
            </a:r>
            <a:r>
              <a:rPr lang="en-US" altLang="ko-KR" dirty="0"/>
              <a:t>, </a:t>
            </a:r>
            <a:r>
              <a:rPr lang="ko-KR" altLang="en-US" dirty="0"/>
              <a:t>플랑크톤</a:t>
            </a:r>
            <a:r>
              <a:rPr lang="en-US" altLang="ko-KR" dirty="0"/>
              <a:t>, </a:t>
            </a:r>
            <a:r>
              <a:rPr lang="ko-KR" altLang="en-US" dirty="0"/>
              <a:t>연체동물을 모아서 잡아먹습니다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dirty="0"/>
              <a:t>Barrel jellyfish (</a:t>
            </a:r>
            <a:r>
              <a:rPr lang="en" altLang="ko-KR" dirty="0" err="1"/>
              <a:t>Rhizostoma</a:t>
            </a:r>
            <a:r>
              <a:rPr lang="en" altLang="ko-KR" dirty="0"/>
              <a:t> </a:t>
            </a:r>
            <a:r>
              <a:rPr lang="en" altLang="ko-KR" dirty="0" err="1"/>
              <a:t>pulmo</a:t>
            </a:r>
            <a:r>
              <a:rPr lang="en" altLang="ko-KR" dirty="0"/>
              <a:t>): </a:t>
            </a:r>
            <a:r>
              <a:rPr lang="ko-KR" altLang="en-US" dirty="0"/>
              <a:t>영국 해역에서 발견되는 가장 큰 해파리로 지름이 </a:t>
            </a:r>
            <a:r>
              <a:rPr lang="en-US" altLang="ko-KR" dirty="0"/>
              <a:t>90</a:t>
            </a:r>
            <a:r>
              <a:rPr lang="en" altLang="ko-KR" dirty="0"/>
              <a:t>cm</a:t>
            </a:r>
            <a:r>
              <a:rPr lang="ko-KR" altLang="en-US" dirty="0"/>
              <a:t>까지 자랄 수 있습니다</a:t>
            </a:r>
            <a:r>
              <a:rPr lang="en-US" altLang="ko-KR" dirty="0"/>
              <a:t>. </a:t>
            </a:r>
            <a:r>
              <a:rPr lang="ko-KR" altLang="en-US" dirty="0"/>
              <a:t>촉수로 플랑크톤과 작은 물고기를 잡아서 먹습니다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dirty="0"/>
              <a:t>Blue jellyfish (Cyanea </a:t>
            </a:r>
            <a:r>
              <a:rPr lang="en" altLang="ko-KR" dirty="0" err="1"/>
              <a:t>lamarckii</a:t>
            </a:r>
            <a:r>
              <a:rPr lang="en" altLang="ko-KR" dirty="0"/>
              <a:t>): </a:t>
            </a:r>
            <a:r>
              <a:rPr lang="ko-KR" altLang="en-US" dirty="0"/>
              <a:t>지름이 </a:t>
            </a:r>
            <a:r>
              <a:rPr lang="en-US" altLang="ko-KR" dirty="0"/>
              <a:t>30</a:t>
            </a:r>
            <a:r>
              <a:rPr lang="en" altLang="ko-KR" dirty="0"/>
              <a:t>cm</a:t>
            </a:r>
            <a:r>
              <a:rPr lang="ko-KR" altLang="en-US" dirty="0"/>
              <a:t>까지 자랄 수 있는 큰 해파리입니다</a:t>
            </a:r>
            <a:r>
              <a:rPr lang="en-US" altLang="ko-KR" dirty="0"/>
              <a:t>. </a:t>
            </a:r>
            <a:r>
              <a:rPr lang="ko-KR" altLang="en-US" dirty="0"/>
              <a:t>촉수로 플랑크톤과 작은 물고기를 잡아먹습니다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dirty="0"/>
              <a:t>Compass jellyfish (Chrysaora </a:t>
            </a:r>
            <a:r>
              <a:rPr lang="en" altLang="ko-KR" dirty="0" err="1"/>
              <a:t>hysoscella</a:t>
            </a:r>
            <a:r>
              <a:rPr lang="en" altLang="ko-KR" dirty="0"/>
              <a:t>): </a:t>
            </a:r>
            <a:r>
              <a:rPr lang="ko-KR" altLang="en-US" dirty="0"/>
              <a:t>몸통의 갈색 모양이 나침반을 닮아 </a:t>
            </a:r>
            <a:r>
              <a:rPr lang="ko-KR" altLang="en-US" dirty="0" err="1"/>
              <a:t>이름지어졌습니다</a:t>
            </a:r>
            <a:r>
              <a:rPr lang="en-US" altLang="ko-KR" dirty="0"/>
              <a:t>. </a:t>
            </a:r>
            <a:r>
              <a:rPr lang="ko-KR" altLang="en-US" dirty="0"/>
              <a:t>촉수로 플랑크톤이나 작은 물고기를 잡아먹습니다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dirty="0"/>
              <a:t>Lion’s mane jellyfish (Cyanea </a:t>
            </a:r>
            <a:r>
              <a:rPr lang="en" altLang="ko-KR" dirty="0" err="1"/>
              <a:t>capillata</a:t>
            </a:r>
            <a:r>
              <a:rPr lang="en" altLang="ko-KR" dirty="0"/>
              <a:t>): </a:t>
            </a:r>
            <a:r>
              <a:rPr lang="ko-KR" altLang="en-US" dirty="0"/>
              <a:t>세계에서 가장 큰 해파리로</a:t>
            </a:r>
            <a:r>
              <a:rPr lang="en-US" altLang="ko-KR" dirty="0"/>
              <a:t>, </a:t>
            </a:r>
            <a:r>
              <a:rPr lang="ko-KR" altLang="en-US" dirty="0"/>
              <a:t>몸통은 </a:t>
            </a:r>
            <a:r>
              <a:rPr lang="en-US" altLang="ko-KR" dirty="0"/>
              <a:t>2</a:t>
            </a:r>
            <a:r>
              <a:rPr lang="ko-KR" altLang="en-US" dirty="0"/>
              <a:t>미터까지 자라며 촉수는 </a:t>
            </a:r>
            <a:r>
              <a:rPr lang="en-US" altLang="ko-KR" dirty="0"/>
              <a:t>30</a:t>
            </a:r>
            <a:r>
              <a:rPr lang="ko-KR" altLang="en-US" dirty="0" err="1"/>
              <a:t>미터에</a:t>
            </a:r>
            <a:r>
              <a:rPr lang="ko-KR" altLang="en-US" dirty="0"/>
              <a:t> 다다릅니다</a:t>
            </a:r>
            <a:r>
              <a:rPr lang="en-US" altLang="ko-KR" dirty="0"/>
              <a:t>. </a:t>
            </a:r>
            <a:r>
              <a:rPr lang="ko-KR" altLang="en-US" dirty="0"/>
              <a:t>촉수로 플랑크톤과 작은 물고기를 잡아먹습니다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dirty="0"/>
              <a:t>Mauve stinger (</a:t>
            </a:r>
            <a:r>
              <a:rPr lang="en" altLang="ko-KR" dirty="0" err="1"/>
              <a:t>Pelagia</a:t>
            </a:r>
            <a:r>
              <a:rPr lang="en" altLang="ko-KR" dirty="0"/>
              <a:t> noctiluca): </a:t>
            </a:r>
            <a:r>
              <a:rPr lang="ko-KR" altLang="en-US" dirty="0"/>
              <a:t>긴 촉수를 가졌으며 몸통에 독을 쏘는 세포로 </a:t>
            </a:r>
            <a:r>
              <a:rPr lang="ko-KR" altLang="en-US" dirty="0" err="1"/>
              <a:t>가득찬</a:t>
            </a:r>
            <a:r>
              <a:rPr lang="ko-KR" altLang="en-US" dirty="0"/>
              <a:t> 혹 같은 구조물을 가진 작은 해파리입니다</a:t>
            </a:r>
            <a:r>
              <a:rPr lang="en-US" altLang="ko-KR" dirty="0"/>
              <a:t>. </a:t>
            </a:r>
            <a:r>
              <a:rPr lang="ko-KR" altLang="en-US" dirty="0"/>
              <a:t>작은 해파리나 멍게를 잡아먹습니다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238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B8EAB-6F19-FF95-B6D5-9B2C68D45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42C8E-FEBD-6F22-A6A2-39B1AB33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개인 별 회고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김우찬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3369EE-0CD1-5C92-A23C-81E4099D3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6" y="2132856"/>
            <a:ext cx="8159770" cy="4351338"/>
          </a:xfrm>
        </p:spPr>
        <p:txBody>
          <a:bodyPr/>
          <a:lstStyle/>
          <a:p>
            <a:r>
              <a:rPr lang="ko-KR" altLang="en-US" dirty="0"/>
              <a:t>데이터의 </a:t>
            </a:r>
            <a:r>
              <a:rPr lang="ko-KR" altLang="en-US" dirty="0" err="1"/>
              <a:t>정답률을</a:t>
            </a:r>
            <a:r>
              <a:rPr lang="ko-KR" altLang="en-US" dirty="0"/>
              <a:t> 극단적으로 높이는 과정에서 결과적으로 학습은 높였지만</a:t>
            </a:r>
            <a:r>
              <a:rPr lang="en-US" altLang="ko-KR" dirty="0"/>
              <a:t>, </a:t>
            </a:r>
            <a:r>
              <a:rPr lang="ko-KR" altLang="en-US" dirty="0"/>
              <a:t>노이즈가 있는 데이터일 경우 실제 </a:t>
            </a:r>
            <a:r>
              <a:rPr lang="ko-KR" altLang="en-US" dirty="0" err="1"/>
              <a:t>정답률</a:t>
            </a:r>
            <a:r>
              <a:rPr lang="ko-KR" altLang="en-US" dirty="0"/>
              <a:t> 낮아질 수 있음</a:t>
            </a:r>
            <a:endParaRPr lang="en-US" altLang="ko-KR" dirty="0"/>
          </a:p>
          <a:p>
            <a:r>
              <a:rPr kumimoji="1" lang="en-US" altLang="ko-KR" dirty="0"/>
              <a:t>Ai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적용한다고 절대 수작업이 없어지는 건 아니다</a:t>
            </a:r>
            <a:endParaRPr kumimoji="1" lang="en-US" altLang="ko-KR" dirty="0"/>
          </a:p>
          <a:p>
            <a:r>
              <a:rPr kumimoji="1" lang="ko-KR" altLang="en-US" dirty="0"/>
              <a:t>데이터가 적은만큼 데이터 신뢰도가 더 중요하기 때문에 어느정도 수작업이 필요하다</a:t>
            </a:r>
            <a:endParaRPr kumimoji="1" lang="en-US" altLang="ko-KR" dirty="0"/>
          </a:p>
          <a:p>
            <a:r>
              <a:rPr kumimoji="1" lang="ko-KR" altLang="en-US" dirty="0"/>
              <a:t>의료데이터를 분석할 때 의사가 필요한지 다시한번 알게 됨</a:t>
            </a:r>
          </a:p>
        </p:txBody>
      </p:sp>
    </p:spTree>
    <p:extLst>
      <p:ext uri="{BB962C8B-B14F-4D97-AF65-F5344CB8AC3E}">
        <p14:creationId xmlns:p14="http://schemas.microsoft.com/office/powerpoint/2010/main" val="11751793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25655-8792-72E0-FA2A-80E47CB74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79EE1-653A-4BC3-EC96-402D67B18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개인 별 회고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민혁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BB25F1-4E95-0CE3-7BBD-967D8F258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15" y="2132856"/>
            <a:ext cx="8290399" cy="4351338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각자 역할을 분담하다 보니</a:t>
            </a:r>
            <a:r>
              <a:rPr lang="en-US" altLang="ko-KR" dirty="0"/>
              <a:t>, </a:t>
            </a:r>
            <a:r>
              <a:rPr lang="ko-KR" altLang="en-US" dirty="0"/>
              <a:t>내가 맡지 않았던 파트</a:t>
            </a:r>
            <a:r>
              <a:rPr lang="en-US" altLang="ko-KR" dirty="0"/>
              <a:t>(</a:t>
            </a:r>
            <a:r>
              <a:rPr lang="ko-KR" altLang="en-US" dirty="0"/>
              <a:t>모델 학습 및 구현</a:t>
            </a:r>
            <a:r>
              <a:rPr lang="en-US" altLang="ko-KR" dirty="0"/>
              <a:t>)</a:t>
            </a:r>
            <a:r>
              <a:rPr lang="ko-KR" altLang="en-US" dirty="0" err="1"/>
              <a:t>에</a:t>
            </a:r>
            <a:r>
              <a:rPr lang="ko-KR" altLang="en-US" dirty="0"/>
              <a:t> 대한 이해도가 조금 낮아지게 되었던 점은 조금 아쉽다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/>
              <a:t>파이썬을</a:t>
            </a:r>
            <a:r>
              <a:rPr lang="ko-KR" altLang="en-US" dirty="0"/>
              <a:t> 통해 이미지 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증강을 자동화하는 과정을 </a:t>
            </a:r>
            <a:r>
              <a:rPr lang="ko-KR" altLang="en-US" dirty="0" err="1"/>
              <a:t>진행해봄으로써</a:t>
            </a:r>
            <a:r>
              <a:rPr lang="en-US" altLang="ko-KR" dirty="0"/>
              <a:t>, </a:t>
            </a:r>
            <a:r>
              <a:rPr lang="ko-KR" altLang="en-US" dirty="0" err="1"/>
              <a:t>파이썬의</a:t>
            </a:r>
            <a:r>
              <a:rPr lang="ko-KR" altLang="en-US" dirty="0"/>
              <a:t> 무궁무진한 활용성을 다시 한 번 느끼게 되었다</a:t>
            </a:r>
            <a:r>
              <a:rPr lang="en-US" altLang="ko-KR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단순히 커스터마이징을 끝내고 저장한 모델을 </a:t>
            </a:r>
            <a:r>
              <a:rPr lang="en" altLang="ko-KR" dirty="0" err="1"/>
              <a:t>fastAPI</a:t>
            </a:r>
            <a:r>
              <a:rPr lang="ko-KR" altLang="en-US" dirty="0"/>
              <a:t>에서 불러오는 것이 생각보다 난이도가 있어서 당황스러웠다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/>
              <a:t>플러터로</a:t>
            </a:r>
            <a:r>
              <a:rPr lang="ko-KR" altLang="en-US" dirty="0"/>
              <a:t> 앱을 간단하게 구현해보았다</a:t>
            </a:r>
            <a:r>
              <a:rPr lang="en-US" altLang="ko-KR" dirty="0"/>
              <a:t>. </a:t>
            </a:r>
            <a:r>
              <a:rPr lang="ko-KR" altLang="en-US" dirty="0"/>
              <a:t>역시 나는 </a:t>
            </a:r>
            <a:r>
              <a:rPr lang="ko-KR" altLang="en-US" dirty="0" err="1"/>
              <a:t>플러터가</a:t>
            </a:r>
            <a:r>
              <a:rPr lang="ko-KR" altLang="en-US" dirty="0"/>
              <a:t> 제일 재밌는 것 같다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시간이 부족하여</a:t>
            </a:r>
            <a:r>
              <a:rPr lang="en-US" altLang="ko-KR" dirty="0"/>
              <a:t>, </a:t>
            </a:r>
            <a:r>
              <a:rPr lang="en" altLang="ko-KR" dirty="0"/>
              <a:t>Git Commit </a:t>
            </a:r>
            <a:r>
              <a:rPr lang="ko-KR" altLang="en-US" dirty="0"/>
              <a:t>메시지</a:t>
            </a:r>
            <a:r>
              <a:rPr lang="en-US" altLang="ko-KR" dirty="0"/>
              <a:t>, </a:t>
            </a:r>
            <a:r>
              <a:rPr lang="ko-KR" altLang="en-US" dirty="0"/>
              <a:t>파일명 등 전체적인 </a:t>
            </a:r>
            <a:r>
              <a:rPr lang="en" altLang="ko-KR" dirty="0"/>
              <a:t>Convention</a:t>
            </a:r>
            <a:r>
              <a:rPr lang="ko-KR" altLang="en-US" dirty="0" err="1"/>
              <a:t>에</a:t>
            </a:r>
            <a:r>
              <a:rPr lang="ko-KR" altLang="en-US" dirty="0"/>
              <a:t> 대한 통일을 할 여유가 없었던 게 아쉽다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2573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C66A1-34F5-C8F4-8526-3E4F61C4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역할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78B5D-3D80-0F11-A107-63EDBA535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/>
              <a:t>강윤제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조장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전체 일정 조율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코더</a:t>
            </a:r>
            <a:endParaRPr kumimoji="1" lang="en-US" altLang="ko-KR" dirty="0"/>
          </a:p>
          <a:p>
            <a:r>
              <a:rPr kumimoji="1" lang="ko-KR" altLang="en-US" dirty="0"/>
              <a:t>김승기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발표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코드 후반부 수정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문제 제기</a:t>
            </a:r>
            <a:endParaRPr kumimoji="1" lang="en-US" altLang="ko-KR" dirty="0"/>
          </a:p>
          <a:p>
            <a:r>
              <a:rPr kumimoji="1" lang="ko-KR" altLang="en-US" dirty="0" err="1"/>
              <a:t>김우찬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PPT,</a:t>
            </a:r>
            <a:r>
              <a:rPr kumimoji="1" lang="ko-KR" altLang="en-US" dirty="0"/>
              <a:t> 초기 여러 모델 실험 수행</a:t>
            </a:r>
            <a:endParaRPr kumimoji="1" lang="en-US" altLang="ko-KR" dirty="0"/>
          </a:p>
          <a:p>
            <a:r>
              <a:rPr kumimoji="1" lang="ko-KR" altLang="en-US" dirty="0"/>
              <a:t>민혁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Git/</a:t>
            </a:r>
            <a:r>
              <a:rPr kumimoji="1" lang="en-US" altLang="ko-KR" dirty="0" err="1"/>
              <a:t>github</a:t>
            </a:r>
            <a:r>
              <a:rPr kumimoji="1" lang="en-US" altLang="ko-KR" dirty="0"/>
              <a:t> </a:t>
            </a:r>
            <a:r>
              <a:rPr kumimoji="1" lang="ko-KR" altLang="en-US" dirty="0"/>
              <a:t>관리 총괄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코드 완성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플러터</a:t>
            </a:r>
            <a:r>
              <a:rPr kumimoji="1" lang="ko-KR" altLang="en-US" dirty="0"/>
              <a:t> 앱 개발</a:t>
            </a:r>
          </a:p>
        </p:txBody>
      </p:sp>
    </p:spTree>
    <p:extLst>
      <p:ext uri="{BB962C8B-B14F-4D97-AF65-F5344CB8AC3E}">
        <p14:creationId xmlns:p14="http://schemas.microsoft.com/office/powerpoint/2010/main" val="31643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37DB5-4C42-A994-DD45-9C17DD18C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430481"/>
            <a:ext cx="7886700" cy="675306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ko-KR" altLang="en-US" dirty="0"/>
              <a:t>❤️ </a:t>
            </a:r>
            <a:r>
              <a:rPr kumimoji="1" lang="ko-KR" altLang="en-US" dirty="0" err="1"/>
              <a:t>어벤져스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Jellydeep</a:t>
            </a:r>
            <a:r>
              <a:rPr kumimoji="1" lang="ko-KR" altLang="en-US" dirty="0"/>
              <a:t> 멤버❤️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7DCD0D-134E-7D04-86EB-445E38ACC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A12C5F-FF2A-F2B7-81FC-304444406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647" y="1223948"/>
            <a:ext cx="6280705" cy="56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31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2A43A-7DEE-C7D3-F38C-7F788224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분석 및 </a:t>
            </a:r>
            <a:r>
              <a:rPr kumimoji="1" lang="ko-KR" altLang="en-US" dirty="0" err="1"/>
              <a:t>플러터</a:t>
            </a:r>
            <a:r>
              <a:rPr kumimoji="1" lang="ko-KR" altLang="en-US" dirty="0"/>
              <a:t> 저장 링크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2833AC-35CE-D5E4-2B73-F661FE2DC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github.com</a:t>
            </a:r>
            <a:r>
              <a:rPr kumimoji="1" lang="en" altLang="ko-KR" dirty="0"/>
              <a:t>/JUD210/</a:t>
            </a:r>
            <a:r>
              <a:rPr kumimoji="1" lang="en" altLang="ko-KR" dirty="0" err="1"/>
              <a:t>jellydeep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3507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37063-5D05-04AF-D7D1-533F40AF8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our happy Korean (Asian) male characters playfully immersed and partially buried in a large lake of jelly candies, with even more colorful jelly candies filling the entire scene to fit a wide background size. The scene should include the same type of vibrant, soft, and translucent jelly shapes as before, with the characters joyful and interacting with the jelly candies in a whimsical and cute style. The setting is bright, playful, and filled with a variety of jelly shapes to create a delightful and immersive jelly environment, ideal for a PPT background.">
            <a:extLst>
              <a:ext uri="{FF2B5EF4-FFF2-40B4-BE49-F238E27FC236}">
                <a16:creationId xmlns:a16="http://schemas.microsoft.com/office/drawing/2014/main" id="{14A4B142-F2F5-4315-8F8F-4C62C647E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0" r="10218"/>
          <a:stretch/>
        </p:blipFill>
        <p:spPr bwMode="auto">
          <a:xfrm>
            <a:off x="0" y="0"/>
            <a:ext cx="9144000" cy="686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CB081C-A705-A7BD-A42D-0E097191FE3F}"/>
              </a:ext>
            </a:extLst>
          </p:cNvPr>
          <p:cNvSpPr/>
          <p:nvPr/>
        </p:nvSpPr>
        <p:spPr>
          <a:xfrm>
            <a:off x="0" y="11611"/>
            <a:ext cx="9144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7622595-816F-2E2D-3F93-93E4DBE18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05" y="3195651"/>
            <a:ext cx="8802189" cy="2563222"/>
          </a:xfrm>
        </p:spPr>
        <p:txBody>
          <a:bodyPr anchor="ctr" anchorCtr="0">
            <a:no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98835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9CC13-E528-D889-CBC4-10C53ED6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83BA21-39DD-872B-2854-75DC5D586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57A74-617D-E5A8-3E00-284F18724125}"/>
              </a:ext>
            </a:extLst>
          </p:cNvPr>
          <p:cNvSpPr txBox="1"/>
          <p:nvPr/>
        </p:nvSpPr>
        <p:spPr>
          <a:xfrm>
            <a:off x="4572000" y="661177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google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8DD3F6-E98A-0AD2-0932-051FC6DFB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8" y="1070498"/>
            <a:ext cx="2909093" cy="21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C18C03-A87A-63FE-36A9-D5472949E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718" y="1071842"/>
            <a:ext cx="2909093" cy="21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3B682B-1B38-4582-EE19-0C14C2E89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665" y="1070498"/>
            <a:ext cx="2909093" cy="216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F5F26E-C8B8-981E-ED3D-3C5F924BD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8" y="3869519"/>
            <a:ext cx="2909093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25E30D-9E0B-3991-7A91-70C3E3241B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3718" y="3869519"/>
            <a:ext cx="2909093" cy="21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A6714C-7C11-C032-4727-74E7A3EA7A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2668" y="3869519"/>
            <a:ext cx="290909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70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B2C0782-28DF-DC63-B015-916967292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9" y="1843200"/>
            <a:ext cx="9356272" cy="112263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Exploratory Data Analysis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1AF0405D-C2AB-F341-B131-A5531EC9F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1988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F8A64BF-9676-605D-7CB2-9741F04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중복된 데이터 발견 </a:t>
            </a:r>
            <a:r>
              <a:rPr lang="en-US" altLang="ko-KR" sz="4000" dirty="0"/>
              <a:t>–</a:t>
            </a:r>
            <a:r>
              <a:rPr lang="ko-KR" altLang="en-US" sz="4000" dirty="0"/>
              <a:t> </a:t>
            </a:r>
            <a:r>
              <a:rPr lang="en-US" altLang="ko-KR" sz="4000" dirty="0"/>
              <a:t>moon jellyfish</a:t>
            </a:r>
            <a:endParaRPr lang="ko-KR" altLang="en-US" sz="40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1FBA48-2827-4709-A6E7-FF921E074FB3}"/>
              </a:ext>
            </a:extLst>
          </p:cNvPr>
          <p:cNvGrpSpPr/>
          <p:nvPr/>
        </p:nvGrpSpPr>
        <p:grpSpPr>
          <a:xfrm>
            <a:off x="26622" y="2018556"/>
            <a:ext cx="9066162" cy="4204444"/>
            <a:chOff x="26622" y="2018556"/>
            <a:chExt cx="9066162" cy="420444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3C93B87-08BA-2211-EC96-90095EE82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23" y="2018556"/>
              <a:ext cx="8987354" cy="4204444"/>
            </a:xfrm>
            <a:prstGeom prst="rect">
              <a:avLst/>
            </a:prstGeom>
          </p:spPr>
        </p:pic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FFF98436-4F19-B437-63FD-CD85A4A4EAFD}"/>
                </a:ext>
              </a:extLst>
            </p:cNvPr>
            <p:cNvSpPr/>
            <p:nvPr/>
          </p:nvSpPr>
          <p:spPr>
            <a:xfrm rot="2693728">
              <a:off x="26622" y="4077071"/>
              <a:ext cx="1777891" cy="65717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1CEC080E-2686-85B3-24D1-9A48EAFC2793}"/>
                </a:ext>
              </a:extLst>
            </p:cNvPr>
            <p:cNvSpPr/>
            <p:nvPr/>
          </p:nvSpPr>
          <p:spPr>
            <a:xfrm rot="2693728">
              <a:off x="775921" y="4077070"/>
              <a:ext cx="1777891" cy="65717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23E83704-D2B6-8D14-41C0-736045FBCB9D}"/>
                </a:ext>
              </a:extLst>
            </p:cNvPr>
            <p:cNvSpPr/>
            <p:nvPr/>
          </p:nvSpPr>
          <p:spPr>
            <a:xfrm rot="2693728">
              <a:off x="1661972" y="3979937"/>
              <a:ext cx="1777891" cy="65717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DA502AB0-C0A6-C634-88A9-1AEAD17A7AE6}"/>
                </a:ext>
              </a:extLst>
            </p:cNvPr>
            <p:cNvSpPr/>
            <p:nvPr/>
          </p:nvSpPr>
          <p:spPr>
            <a:xfrm rot="2693728">
              <a:off x="3300996" y="3216868"/>
              <a:ext cx="1777891" cy="65717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720E2096-B04F-2164-245B-716FC2908B18}"/>
                </a:ext>
              </a:extLst>
            </p:cNvPr>
            <p:cNvSpPr/>
            <p:nvPr/>
          </p:nvSpPr>
          <p:spPr>
            <a:xfrm rot="5400000">
              <a:off x="7986163" y="3299036"/>
              <a:ext cx="1556067" cy="65717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9445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77663-118D-2A67-2574-E3B50F99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증강 데이터 발견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F38D1-91A8-866B-2941-8E70C9715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4552B9-2035-79FE-1318-46DDF3CBDA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5" t="1525"/>
          <a:stretch/>
        </p:blipFill>
        <p:spPr>
          <a:xfrm>
            <a:off x="561599" y="2109211"/>
            <a:ext cx="7902829" cy="30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64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3566</TotalTime>
  <Words>3450</Words>
  <Application>Microsoft Macintosh PowerPoint</Application>
  <PresentationFormat>화면 슬라이드 쇼(4:3)</PresentationFormat>
  <Paragraphs>402</Paragraphs>
  <Slides>55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맑은 고딕</vt:lpstr>
      <vt:lpstr>나눔스퀘어</vt:lpstr>
      <vt:lpstr>Arial</vt:lpstr>
      <vt:lpstr>Motif</vt:lpstr>
      <vt:lpstr>나눔스퀘어 Bold</vt:lpstr>
      <vt:lpstr>NanumSquareOTF Bold</vt:lpstr>
      <vt:lpstr>Office 테마</vt:lpstr>
      <vt:lpstr>DL_thon </vt:lpstr>
      <vt:lpstr>Contents</vt:lpstr>
      <vt:lpstr>Introduction</vt:lpstr>
      <vt:lpstr>사용한 dataset</vt:lpstr>
      <vt:lpstr>해파리에 대한 이해</vt:lpstr>
      <vt:lpstr>PowerPoint 프레젠테이션</vt:lpstr>
      <vt:lpstr>Exploratory Data Analysis </vt:lpstr>
      <vt:lpstr>중복된 데이터 발견 – moon jellyfish</vt:lpstr>
      <vt:lpstr>증강 데이터 발견</vt:lpstr>
      <vt:lpstr>Train 및 test에 겹친 데이터 발견</vt:lpstr>
      <vt:lpstr>오분류 데이터 - Moon vs blue</vt:lpstr>
      <vt:lpstr>워터마크 이미지</vt:lpstr>
      <vt:lpstr>lions에 스쿠버다이버 겹친 사진 많음</vt:lpstr>
      <vt:lpstr>해파리를 가리는 이미지</vt:lpstr>
      <vt:lpstr>이상한 이미지</vt:lpstr>
      <vt:lpstr>가설 설정</vt:lpstr>
      <vt:lpstr>Data preprocessing</vt:lpstr>
      <vt:lpstr>Data preprocessing</vt:lpstr>
      <vt:lpstr>Data preprocessing</vt:lpstr>
      <vt:lpstr>1_preprocess_images.py</vt:lpstr>
      <vt:lpstr>2_augment_images.py</vt:lpstr>
      <vt:lpstr>Data analysis</vt:lpstr>
      <vt:lpstr>데이터 가공 전 데이터 학습</vt:lpstr>
      <vt:lpstr>데이터 가공 전 데이터 학습</vt:lpstr>
      <vt:lpstr>EfficientNetB3</vt:lpstr>
      <vt:lpstr>MobileNetV3</vt:lpstr>
      <vt:lpstr>ResNet-18(pytorch)</vt:lpstr>
      <vt:lpstr>ResNet-50</vt:lpstr>
      <vt:lpstr>Vision Transformer(VIT)</vt:lpstr>
      <vt:lpstr>모델 별 비교 결과</vt:lpstr>
      <vt:lpstr>Data analysis</vt:lpstr>
      <vt:lpstr>가설 1. 워터마크가 모델 학습을 방해할 것이다.</vt:lpstr>
      <vt:lpstr>가설 2. 여러 해파리가 함께 있는 사진이 모델 학습을 방해할 것이다.</vt:lpstr>
      <vt:lpstr>가설 3. 해파리 위에 겹친 방해물이 모델 학습을 방해할 것이다.</vt:lpstr>
      <vt:lpstr>가설 검증 결과</vt:lpstr>
      <vt:lpstr>Application development</vt:lpstr>
      <vt:lpstr>플러터 앱</vt:lpstr>
      <vt:lpstr>Results</vt:lpstr>
      <vt:lpstr>PowerPoint 프레젠테이션</vt:lpstr>
      <vt:lpstr>가설 검증 결과</vt:lpstr>
      <vt:lpstr>Discussion</vt:lpstr>
      <vt:lpstr>최신 모델이 무조건 좋은 것인가?</vt:lpstr>
      <vt:lpstr>데이터에 따라 학습 결과가 달라진다</vt:lpstr>
      <vt:lpstr>모델 별 비교(GPT 도움)</vt:lpstr>
      <vt:lpstr>성능이 높아진다고 무조건 좋은 것인가?</vt:lpstr>
      <vt:lpstr>Pytorch와 keras resnet18 성능 차이 보임</vt:lpstr>
      <vt:lpstr>Pytorch와 keras resnet18 성능 차이 보임</vt:lpstr>
      <vt:lpstr>개인 별 회고 - 강윤제</vt:lpstr>
      <vt:lpstr>개인 별 회고 - 김승기</vt:lpstr>
      <vt:lpstr>개인 별 회고 - 김우찬</vt:lpstr>
      <vt:lpstr>개인 별 회고 - 민혁</vt:lpstr>
      <vt:lpstr>역할 분담</vt:lpstr>
      <vt:lpstr>❤️ 어벤져스 Jellydeep 멤버❤️</vt:lpstr>
      <vt:lpstr>데이터 분석 및 플러터 저장 링크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김우찬</dc:creator>
  <cp:lastModifiedBy>김우찬</cp:lastModifiedBy>
  <cp:revision>71</cp:revision>
  <dcterms:created xsi:type="dcterms:W3CDTF">2023-01-03T11:32:02Z</dcterms:created>
  <dcterms:modified xsi:type="dcterms:W3CDTF">2024-11-20T01:21:09Z</dcterms:modified>
</cp:coreProperties>
</file>